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Inter"/>
      <p:regular r:id="rId30"/>
      <p:bold r:id="rId31"/>
    </p:embeddedFont>
    <p:embeddedFont>
      <p:font typeface="Inter ExtraBold"/>
      <p:bold r:id="rId32"/>
    </p:embeddedFont>
    <p:embeddedFont>
      <p:font typeface="Inter Medium"/>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6.xml"/><Relationship Id="rId33" Type="http://schemas.openxmlformats.org/officeDocument/2006/relationships/font" Target="fonts/InterMedium-regular.fntdata"/><Relationship Id="rId10" Type="http://schemas.openxmlformats.org/officeDocument/2006/relationships/slide" Target="slides/slide5.xml"/><Relationship Id="rId32" Type="http://schemas.openxmlformats.org/officeDocument/2006/relationships/font" Target="fonts/InterExtraBold-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InterMedium-bold.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itle">
  <p:cSld name="TITLE">
    <p:spTree>
      <p:nvGrpSpPr>
        <p:cNvPr id="6" name="Shape 6"/>
        <p:cNvGrpSpPr/>
        <p:nvPr/>
      </p:nvGrpSpPr>
      <p:grpSpPr>
        <a:xfrm>
          <a:off x="0" y="0"/>
          <a:ext cx="0" cy="0"/>
          <a:chOff x="0" y="0"/>
          <a:chExt cx="0" cy="0"/>
        </a:xfrm>
      </p:grpSpPr>
      <p:sp>
        <p:nvSpPr>
          <p:cNvPr id="7" name="Google Shape;7;p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Light)">
  <p:cSld name="CUSTOM_3">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56" name="Google Shape;56;p1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57" name="Google Shape;57;p11"/>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58" name="Google Shape;58;p11"/>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59" name="Google Shape;59;p11"/>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Academy (Light)">
  <p:cSld name="CUSTOM_3_1">
    <p:spTree>
      <p:nvGrpSpPr>
        <p:cNvPr id="60"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62" name="Google Shape;62;p1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63" name="Google Shape;63;p12"/>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64" name="Google Shape;64;p12"/>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65" name="Google Shape;65;p12"/>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Light)">
  <p:cSld name="CUSTOM">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0" name="Google Shape;10;p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1" name="Google Shape;11;p3"/>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2" name="Google Shape;12;p3"/>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13" name="Google Shape;13;p3"/>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p:cSld name="CUSTOM_7">
    <p:bg>
      <p:bgPr>
        <a:solidFill>
          <a:schemeClr val="lt1"/>
        </a:solidFill>
      </p:bgPr>
    </p:bg>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0" l="0" r="0" t="0"/>
          <a:stretch/>
        </p:blipFill>
        <p:spPr>
          <a:xfrm>
            <a:off x="360000" y="360000"/>
            <a:ext cx="2808000" cy="431173"/>
          </a:xfrm>
          <a:prstGeom prst="rect">
            <a:avLst/>
          </a:prstGeom>
          <a:noFill/>
          <a:ln>
            <a:noFill/>
          </a:ln>
        </p:spPr>
      </p:pic>
      <p:sp>
        <p:nvSpPr>
          <p:cNvPr id="16" name="Google Shape;16;p4"/>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7" name="Google Shape;17;p4"/>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8" name="Google Shape;18;p4"/>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1">
  <p:cSld name="CUSTOM_7_1">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77" l="0" r="0" t="69"/>
          <a:stretch/>
        </p:blipFill>
        <p:spPr>
          <a:xfrm>
            <a:off x="360000" y="360000"/>
            <a:ext cx="2807997" cy="431264"/>
          </a:xfrm>
          <a:prstGeom prst="rect">
            <a:avLst/>
          </a:prstGeom>
          <a:noFill/>
          <a:ln>
            <a:noFill/>
          </a:ln>
        </p:spPr>
      </p:pic>
      <p:sp>
        <p:nvSpPr>
          <p:cNvPr id="21" name="Google Shape;21;p5"/>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22" name="Google Shape;22;p5"/>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3" name="Google Shape;23;p5"/>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pic>
        <p:nvPicPr>
          <p:cNvPr id="24" name="Google Shape;24;p5"/>
          <p:cNvPicPr preferRelativeResize="0"/>
          <p:nvPr/>
        </p:nvPicPr>
        <p:blipFill rotWithShape="1">
          <a:blip r:embed="rId3">
            <a:alphaModFix amt="25000"/>
          </a:blip>
          <a:srcRect b="5017" l="0" r="7043" t="25386"/>
          <a:stretch/>
        </p:blipFill>
        <p:spPr>
          <a:xfrm>
            <a:off x="4542950" y="0"/>
            <a:ext cx="4601049"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USTOM_7_2">
    <p:bg>
      <p:bgPr>
        <a:solidFill>
          <a:schemeClr val="lt1"/>
        </a:solidFill>
      </p:bgPr>
    </p:bg>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9" r="7" t="0"/>
          <a:stretch/>
        </p:blipFill>
        <p:spPr>
          <a:xfrm>
            <a:off x="360000" y="360000"/>
            <a:ext cx="2807997" cy="430592"/>
          </a:xfrm>
          <a:prstGeom prst="rect">
            <a:avLst/>
          </a:prstGeom>
          <a:noFill/>
          <a:ln>
            <a:noFill/>
          </a:ln>
        </p:spPr>
      </p:pic>
      <p:sp>
        <p:nvSpPr>
          <p:cNvPr id="27" name="Google Shape;27;p6"/>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8" name="Google Shape;28;p6"/>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
        <p:nvSpPr>
          <p:cNvPr id="29" name="Google Shape;29;p6"/>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USTOM_7_1_1">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mt="25000"/>
          </a:blip>
          <a:srcRect b="5017" l="0" r="7043" t="25386"/>
          <a:stretch/>
        </p:blipFill>
        <p:spPr>
          <a:xfrm>
            <a:off x="4542950" y="0"/>
            <a:ext cx="4601049" cy="5143501"/>
          </a:xfrm>
          <a:prstGeom prst="rect">
            <a:avLst/>
          </a:prstGeom>
          <a:noFill/>
          <a:ln>
            <a:noFill/>
          </a:ln>
        </p:spPr>
      </p:pic>
      <p:pic>
        <p:nvPicPr>
          <p:cNvPr id="32" name="Google Shape;32;p7"/>
          <p:cNvPicPr preferRelativeResize="0"/>
          <p:nvPr/>
        </p:nvPicPr>
        <p:blipFill rotWithShape="1">
          <a:blip r:embed="rId3">
            <a:alphaModFix/>
          </a:blip>
          <a:srcRect b="0" l="39" r="27" t="0"/>
          <a:stretch/>
        </p:blipFill>
        <p:spPr>
          <a:xfrm>
            <a:off x="360000" y="360000"/>
            <a:ext cx="2807997" cy="430832"/>
          </a:xfrm>
          <a:prstGeom prst="rect">
            <a:avLst/>
          </a:prstGeom>
          <a:noFill/>
          <a:ln>
            <a:noFill/>
          </a:ln>
        </p:spPr>
      </p:pic>
      <p:sp>
        <p:nvSpPr>
          <p:cNvPr id="33" name="Google Shape;33;p7"/>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34" name="Google Shape;34;p7"/>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35" name="Google Shape;35;p7"/>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Light)">
  <p:cSld name="CUSTOM_6">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38" name="Google Shape;38;p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9" name="Google Shape;39;p8"/>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40" name="Google Shape;40;p8"/>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41" name="Google Shape;41;p8"/>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Dark)">
  <p:cSld name="CUSTOM_5">
    <p:bg>
      <p:bgPr>
        <a:solidFill>
          <a:schemeClr val="lt1"/>
        </a:solidFill>
      </p:bgPr>
    </p:bg>
    <p:spTree>
      <p:nvGrpSpPr>
        <p:cNvPr id="42" name="Shape 42"/>
        <p:cNvGrpSpPr/>
        <p:nvPr/>
      </p:nvGrpSpPr>
      <p:grpSpPr>
        <a:xfrm>
          <a:off x="0" y="0"/>
          <a:ext cx="0" cy="0"/>
          <a:chOff x="0" y="0"/>
          <a:chExt cx="0" cy="0"/>
        </a:xfrm>
      </p:grpSpPr>
      <p:pic>
        <p:nvPicPr>
          <p:cNvPr id="43" name="Google Shape;43;p9"/>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44" name="Google Shape;44;p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45" name="Google Shape;45;p9"/>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46" name="Google Shape;46;p9"/>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47" name="Google Shape;47;p9"/>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Dark)">
  <p:cSld name="CUSTOM_5_1">
    <p:bg>
      <p:bgPr>
        <a:solidFill>
          <a:schemeClr val="lt1"/>
        </a:solidFill>
      </p:bgPr>
    </p:bg>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50" name="Google Shape;50;p1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51" name="Google Shape;51;p10"/>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52" name="Google Shape;52;p10"/>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53" name="Google Shape;53;p10"/>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EA4335"/>
          </p15:clr>
        </p15:guide>
        <p15:guide id="2" orient="horz" pos="227">
          <p15:clr>
            <a:srgbClr val="EA4335"/>
          </p15:clr>
        </p15:guide>
        <p15:guide id="3" pos="5533">
          <p15:clr>
            <a:srgbClr val="EA4335"/>
          </p15:clr>
        </p15:guide>
        <p15:guide id="4" orient="horz" pos="3013">
          <p15:clr>
            <a:srgbClr val="EA4335"/>
          </p15:clr>
        </p15:guide>
        <p15:guide id="5" pos="1111">
          <p15:clr>
            <a:srgbClr val="EA4335"/>
          </p15:clr>
        </p15:guide>
        <p15:guide id="6" pos="1996">
          <p15:clr>
            <a:srgbClr val="EA4335"/>
          </p15:clr>
        </p15:guide>
        <p15:guide id="7" pos="2880">
          <p15:clr>
            <a:srgbClr val="EA4335"/>
          </p15:clr>
        </p15:guide>
        <p15:guide id="8" pos="3764">
          <p15:clr>
            <a:srgbClr val="EA4335"/>
          </p15:clr>
        </p15:guide>
        <p15:guide id="9" pos="4649">
          <p15:clr>
            <a:srgbClr val="EA4335"/>
          </p15:clr>
        </p15:guide>
        <p15:guide id="10" orient="horz" pos="923">
          <p15:clr>
            <a:srgbClr val="EA4335"/>
          </p15:clr>
        </p15:guide>
        <p15:guide id="11" orient="horz" pos="1620">
          <p15:clr>
            <a:srgbClr val="EA4335"/>
          </p15:clr>
        </p15:guide>
        <p15:guide id="12" orient="horz" pos="231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3"/>
          <p:cNvPicPr preferRelativeResize="0"/>
          <p:nvPr/>
        </p:nvPicPr>
        <p:blipFill rotWithShape="1">
          <a:blip r:embed="rId3">
            <a:alphaModFix/>
          </a:blip>
          <a:srcRect b="0" l="0" r="0" t="0"/>
          <a:stretch/>
        </p:blipFill>
        <p:spPr>
          <a:xfrm>
            <a:off x="-237075" y="-66680"/>
            <a:ext cx="9381077" cy="5276861"/>
          </a:xfrm>
          <a:prstGeom prst="rect">
            <a:avLst/>
          </a:prstGeom>
          <a:noFill/>
          <a:ln>
            <a:noFill/>
          </a:ln>
        </p:spPr>
      </p:pic>
      <p:grpSp>
        <p:nvGrpSpPr>
          <p:cNvPr id="71" name="Google Shape;71;p13"/>
          <p:cNvGrpSpPr/>
          <p:nvPr/>
        </p:nvGrpSpPr>
        <p:grpSpPr>
          <a:xfrm>
            <a:off x="824675" y="2877750"/>
            <a:ext cx="5984100" cy="898200"/>
            <a:chOff x="824675" y="2344350"/>
            <a:chExt cx="5984100" cy="898200"/>
          </a:xfrm>
        </p:grpSpPr>
        <p:sp>
          <p:nvSpPr>
            <p:cNvPr id="72" name="Google Shape;72;p13"/>
            <p:cNvSpPr txBox="1"/>
            <p:nvPr/>
          </p:nvSpPr>
          <p:spPr>
            <a:xfrm>
              <a:off x="824675" y="2344350"/>
              <a:ext cx="5984100" cy="5289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Inter"/>
                  <a:ea typeface="Inter"/>
                  <a:cs typeface="Inter"/>
                  <a:sym typeface="Inter"/>
                </a:rPr>
                <a:t>Cyber Security Risk Analyses</a:t>
              </a:r>
              <a:endParaRPr b="1" i="0" sz="3200" u="none" cap="none" strike="noStrike">
                <a:solidFill>
                  <a:srgbClr val="FFFFFF"/>
                </a:solidFill>
                <a:latin typeface="Inter"/>
                <a:ea typeface="Inter"/>
                <a:cs typeface="Inter"/>
                <a:sym typeface="Inter"/>
              </a:endParaRPr>
            </a:p>
          </p:txBody>
        </p:sp>
        <p:sp>
          <p:nvSpPr>
            <p:cNvPr id="73" name="Google Shape;73;p13"/>
            <p:cNvSpPr txBox="1"/>
            <p:nvPr/>
          </p:nvSpPr>
          <p:spPr>
            <a:xfrm>
              <a:off x="824675" y="2873250"/>
              <a:ext cx="59841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Team: Tableau</a:t>
              </a:r>
              <a:endParaRPr b="1" i="0" sz="2400" u="none" cap="none" strike="noStrike">
                <a:solidFill>
                  <a:srgbClr val="3B82F6"/>
                </a:solidFill>
                <a:latin typeface="Inter"/>
                <a:ea typeface="Inter"/>
                <a:cs typeface="Inter"/>
                <a:sym typeface="Inter"/>
              </a:endParaRPr>
            </a:p>
          </p:txBody>
        </p:sp>
      </p:grpSp>
      <p:sp>
        <p:nvSpPr>
          <p:cNvPr id="74" name="Google Shape;74;p13"/>
          <p:cNvSpPr txBox="1"/>
          <p:nvPr/>
        </p:nvSpPr>
        <p:spPr>
          <a:xfrm>
            <a:off x="824675" y="3870025"/>
            <a:ext cx="5195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ABEC7"/>
                </a:solidFill>
                <a:latin typeface="Inter Medium"/>
                <a:ea typeface="Inter Medium"/>
                <a:cs typeface="Inter Medium"/>
                <a:sym typeface="Inter Medium"/>
              </a:rPr>
              <a:t>June, 2022</a:t>
            </a:r>
            <a:endParaRPr b="0" i="0" sz="1400" u="none" cap="none" strike="noStrike">
              <a:solidFill>
                <a:srgbClr val="BABEC7"/>
              </a:solidFill>
              <a:latin typeface="Inter Medium"/>
              <a:ea typeface="Inter Medium"/>
              <a:cs typeface="Inter Medium"/>
              <a:sym typeface="Inter Medium"/>
            </a:endParaRPr>
          </a:p>
        </p:txBody>
      </p:sp>
      <p:pic>
        <p:nvPicPr>
          <p:cNvPr id="75" name="Google Shape;75;p13"/>
          <p:cNvPicPr preferRelativeResize="0"/>
          <p:nvPr/>
        </p:nvPicPr>
        <p:blipFill rotWithShape="1">
          <a:blip r:embed="rId4">
            <a:alphaModFix/>
          </a:blip>
          <a:srcRect b="0" l="0" r="0" t="0"/>
          <a:stretch/>
        </p:blipFill>
        <p:spPr>
          <a:xfrm>
            <a:off x="824675" y="982775"/>
            <a:ext cx="3916575" cy="63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03" name="Google Shape;203;p22"/>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04" name="Google Shape;204;p22"/>
          <p:cNvSpPr txBox="1"/>
          <p:nvPr/>
        </p:nvSpPr>
        <p:spPr>
          <a:xfrm>
            <a:off x="360000" y="8578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by date added</a:t>
            </a:r>
            <a:endParaRPr b="0" i="0" sz="1400" u="none" cap="none" strike="noStrike">
              <a:solidFill>
                <a:srgbClr val="1A2744"/>
              </a:solidFill>
              <a:latin typeface="Inter Medium"/>
              <a:ea typeface="Inter Medium"/>
              <a:cs typeface="Inter Medium"/>
              <a:sym typeface="Inter Medium"/>
            </a:endParaRPr>
          </a:p>
        </p:txBody>
      </p:sp>
      <p:pic>
        <p:nvPicPr>
          <p:cNvPr id="205" name="Google Shape;205;p22"/>
          <p:cNvPicPr preferRelativeResize="0"/>
          <p:nvPr/>
        </p:nvPicPr>
        <p:blipFill rotWithShape="1">
          <a:blip r:embed="rId3">
            <a:alphaModFix/>
          </a:blip>
          <a:srcRect b="0" l="0" r="0" t="0"/>
          <a:stretch/>
        </p:blipFill>
        <p:spPr>
          <a:xfrm>
            <a:off x="1060200" y="1175200"/>
            <a:ext cx="7098374" cy="3787225"/>
          </a:xfrm>
          <a:prstGeom prst="rect">
            <a:avLst/>
          </a:prstGeom>
          <a:noFill/>
          <a:ln>
            <a:noFill/>
          </a:ln>
        </p:spPr>
      </p:pic>
      <p:sp>
        <p:nvSpPr>
          <p:cNvPr id="206" name="Google Shape;206;p22"/>
          <p:cNvSpPr/>
          <p:nvPr/>
        </p:nvSpPr>
        <p:spPr>
          <a:xfrm>
            <a:off x="1411775" y="1304575"/>
            <a:ext cx="4465500" cy="301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212" name="Google Shape;212;p23"/>
          <p:cNvPicPr preferRelativeResize="0"/>
          <p:nvPr/>
        </p:nvPicPr>
        <p:blipFill rotWithShape="1">
          <a:blip r:embed="rId3">
            <a:alphaModFix/>
          </a:blip>
          <a:srcRect b="0" l="0" r="0" t="0"/>
          <a:stretch/>
        </p:blipFill>
        <p:spPr>
          <a:xfrm>
            <a:off x="3634800" y="773424"/>
            <a:ext cx="5035275" cy="3596625"/>
          </a:xfrm>
          <a:prstGeom prst="rect">
            <a:avLst/>
          </a:prstGeom>
          <a:noFill/>
          <a:ln>
            <a:noFill/>
          </a:ln>
        </p:spPr>
      </p:pic>
      <p:sp>
        <p:nvSpPr>
          <p:cNvPr id="213" name="Google Shape;213;p23"/>
          <p:cNvSpPr txBox="1"/>
          <p:nvPr/>
        </p:nvSpPr>
        <p:spPr>
          <a:xfrm>
            <a:off x="360375" y="2215188"/>
            <a:ext cx="38673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14" name="Google Shape;214;p23"/>
          <p:cNvSpPr txBox="1"/>
          <p:nvPr/>
        </p:nvSpPr>
        <p:spPr>
          <a:xfrm>
            <a:off x="360375" y="2713063"/>
            <a:ext cx="3867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Top 10 Vulnerability Groups/Categories</a:t>
            </a:r>
            <a:endParaRPr b="0" i="0" sz="1400" u="none" cap="none" strike="noStrike">
              <a:solidFill>
                <a:srgbClr val="1A2744"/>
              </a:solidFill>
              <a:latin typeface="Inter Medium"/>
              <a:ea typeface="Inter Medium"/>
              <a:cs typeface="Inter Medium"/>
              <a:sym typeface="Inter Medium"/>
            </a:endParaRPr>
          </a:p>
        </p:txBody>
      </p:sp>
      <p:sp>
        <p:nvSpPr>
          <p:cNvPr id="215" name="Google Shape;215;p23"/>
          <p:cNvSpPr/>
          <p:nvPr/>
        </p:nvSpPr>
        <p:spPr>
          <a:xfrm>
            <a:off x="3693000" y="779050"/>
            <a:ext cx="33573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4"/>
          <p:cNvPicPr preferRelativeResize="0"/>
          <p:nvPr/>
        </p:nvPicPr>
        <p:blipFill rotWithShape="1">
          <a:blip r:embed="rId3">
            <a:alphaModFix/>
          </a:blip>
          <a:srcRect b="0" l="0" r="0" t="0"/>
          <a:stretch/>
        </p:blipFill>
        <p:spPr>
          <a:xfrm>
            <a:off x="2703675" y="938573"/>
            <a:ext cx="6440324" cy="3436154"/>
          </a:xfrm>
          <a:prstGeom prst="rect">
            <a:avLst/>
          </a:prstGeom>
          <a:noFill/>
          <a:ln>
            <a:noFill/>
          </a:ln>
        </p:spPr>
      </p:pic>
      <p:sp>
        <p:nvSpPr>
          <p:cNvPr id="221" name="Google Shape;221;p2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22" name="Google Shape;222;p24"/>
          <p:cNvSpPr txBox="1"/>
          <p:nvPr/>
        </p:nvSpPr>
        <p:spPr>
          <a:xfrm>
            <a:off x="360375" y="2215188"/>
            <a:ext cx="38673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23" name="Google Shape;223;p24"/>
          <p:cNvSpPr txBox="1"/>
          <p:nvPr/>
        </p:nvSpPr>
        <p:spPr>
          <a:xfrm>
            <a:off x="360375" y="2713063"/>
            <a:ext cx="38673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Month Added</a:t>
            </a:r>
            <a:endParaRPr b="0" i="0" sz="1400" u="none" cap="none" strike="noStrike">
              <a:solidFill>
                <a:srgbClr val="1A2744"/>
              </a:solidFill>
              <a:latin typeface="Inter Medium"/>
              <a:ea typeface="Inter Medium"/>
              <a:cs typeface="Inter Medium"/>
              <a:sym typeface="Inter Medium"/>
            </a:endParaRPr>
          </a:p>
        </p:txBody>
      </p:sp>
      <p:sp>
        <p:nvSpPr>
          <p:cNvPr id="224" name="Google Shape;224;p24"/>
          <p:cNvSpPr/>
          <p:nvPr/>
        </p:nvSpPr>
        <p:spPr>
          <a:xfrm>
            <a:off x="3015100" y="1048050"/>
            <a:ext cx="33573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30" name="Google Shape;230;p25"/>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31" name="Google Shape;231;p25"/>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the date the vulnerability was publicly disclosed</a:t>
            </a:r>
            <a:endParaRPr b="0" i="0" sz="1400" u="none" cap="none" strike="noStrike">
              <a:solidFill>
                <a:srgbClr val="1A2744"/>
              </a:solidFill>
              <a:latin typeface="Inter Medium"/>
              <a:ea typeface="Inter Medium"/>
              <a:cs typeface="Inter Medium"/>
              <a:sym typeface="Inter Medium"/>
            </a:endParaRPr>
          </a:p>
        </p:txBody>
      </p:sp>
      <p:pic>
        <p:nvPicPr>
          <p:cNvPr id="232" name="Google Shape;232;p25"/>
          <p:cNvPicPr preferRelativeResize="0"/>
          <p:nvPr/>
        </p:nvPicPr>
        <p:blipFill rotWithShape="1">
          <a:blip r:embed="rId3">
            <a:alphaModFix/>
          </a:blip>
          <a:srcRect b="0" l="0" r="0" t="0"/>
          <a:stretch/>
        </p:blipFill>
        <p:spPr>
          <a:xfrm>
            <a:off x="1043263" y="1168675"/>
            <a:ext cx="7057482" cy="3765425"/>
          </a:xfrm>
          <a:prstGeom prst="rect">
            <a:avLst/>
          </a:prstGeom>
          <a:noFill/>
          <a:ln>
            <a:noFill/>
          </a:ln>
        </p:spPr>
      </p:pic>
      <p:sp>
        <p:nvSpPr>
          <p:cNvPr id="233" name="Google Shape;233;p25"/>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6"/>
          <p:cNvPicPr preferRelativeResize="0"/>
          <p:nvPr/>
        </p:nvPicPr>
        <p:blipFill rotWithShape="1">
          <a:blip r:embed="rId3">
            <a:alphaModFix/>
          </a:blip>
          <a:srcRect b="0" l="0" r="0" t="0"/>
          <a:stretch/>
        </p:blipFill>
        <p:spPr>
          <a:xfrm>
            <a:off x="1039575" y="1181975"/>
            <a:ext cx="6839226" cy="3648974"/>
          </a:xfrm>
          <a:prstGeom prst="rect">
            <a:avLst/>
          </a:prstGeom>
          <a:noFill/>
          <a:ln>
            <a:noFill/>
          </a:ln>
        </p:spPr>
      </p:pic>
      <p:sp>
        <p:nvSpPr>
          <p:cNvPr id="239" name="Google Shape;239;p2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40" name="Google Shape;240;p26"/>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41" name="Google Shape;241;p26"/>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due date for taking action to mitigate the vulnerability</a:t>
            </a:r>
            <a:endParaRPr b="0" i="0" sz="1400" u="none" cap="none" strike="noStrike">
              <a:solidFill>
                <a:srgbClr val="1A2744"/>
              </a:solidFill>
              <a:latin typeface="Inter Medium"/>
              <a:ea typeface="Inter Medium"/>
              <a:cs typeface="Inter Medium"/>
              <a:sym typeface="Inter Medium"/>
            </a:endParaRPr>
          </a:p>
        </p:txBody>
      </p:sp>
      <p:sp>
        <p:nvSpPr>
          <p:cNvPr id="242" name="Google Shape;242;p26"/>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48" name="Google Shape;248;p27"/>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49" name="Google Shape;249;p27"/>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Average CVSS Score per Date Added Month</a:t>
            </a:r>
            <a:endParaRPr b="0" i="0" sz="1400" u="none" cap="none" strike="noStrike">
              <a:solidFill>
                <a:srgbClr val="1A2744"/>
              </a:solidFill>
              <a:latin typeface="Inter Medium"/>
              <a:ea typeface="Inter Medium"/>
              <a:cs typeface="Inter Medium"/>
              <a:sym typeface="Inter Medium"/>
            </a:endParaRPr>
          </a:p>
        </p:txBody>
      </p:sp>
      <p:sp>
        <p:nvSpPr>
          <p:cNvPr id="250" name="Google Shape;250;p27"/>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1" name="Google Shape;251;p27"/>
          <p:cNvPicPr preferRelativeResize="0"/>
          <p:nvPr/>
        </p:nvPicPr>
        <p:blipFill rotWithShape="1">
          <a:blip r:embed="rId3">
            <a:alphaModFix/>
          </a:blip>
          <a:srcRect b="0" l="0" r="0" t="0"/>
          <a:stretch/>
        </p:blipFill>
        <p:spPr>
          <a:xfrm>
            <a:off x="1366738" y="1375025"/>
            <a:ext cx="6410521" cy="331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7" name="Google Shape;257;p28"/>
          <p:cNvSpPr txBox="1"/>
          <p:nvPr/>
        </p:nvSpPr>
        <p:spPr>
          <a:xfrm>
            <a:off x="360000" y="2045550"/>
            <a:ext cx="3074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Statistical Analysis</a:t>
            </a:r>
            <a:endParaRPr b="1" i="0" sz="2400" u="none" cap="none" strike="noStrike">
              <a:solidFill>
                <a:srgbClr val="3B82F6"/>
              </a:solidFill>
              <a:latin typeface="Inter"/>
              <a:ea typeface="Inter"/>
              <a:cs typeface="Inter"/>
              <a:sym typeface="Inter"/>
            </a:endParaRPr>
          </a:p>
        </p:txBody>
      </p:sp>
      <p:sp>
        <p:nvSpPr>
          <p:cNvPr id="258" name="Google Shape;258;p28"/>
          <p:cNvSpPr txBox="1"/>
          <p:nvPr/>
        </p:nvSpPr>
        <p:spPr>
          <a:xfrm>
            <a:off x="360000" y="2571750"/>
            <a:ext cx="3688200" cy="5541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0" i="0" lang="en-GB" sz="1000" u="none" cap="none" strike="noStrike">
                <a:solidFill>
                  <a:srgbClr val="485269"/>
                </a:solidFill>
                <a:latin typeface="Inter Medium"/>
                <a:ea typeface="Inter Medium"/>
                <a:cs typeface="Inter Medium"/>
                <a:sym typeface="Inter Medium"/>
              </a:rPr>
              <a:t>To further gain insights from the data and proffer recommendations to security personnels, we performed some statistical analysis on the data, testing Eleven hypothesis</a:t>
            </a:r>
            <a:endParaRPr b="0" i="0" sz="1000" u="none" cap="none" strike="noStrike">
              <a:solidFill>
                <a:srgbClr val="485269"/>
              </a:solidFill>
              <a:latin typeface="Inter Medium"/>
              <a:ea typeface="Inter Medium"/>
              <a:cs typeface="Inter Medium"/>
              <a:sym typeface="Inter Medium"/>
            </a:endParaRPr>
          </a:p>
        </p:txBody>
      </p:sp>
      <p:sp>
        <p:nvSpPr>
          <p:cNvPr id="259" name="Google Shape;259;p2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65" name="Google Shape;265;p29"/>
          <p:cNvSpPr txBox="1"/>
          <p:nvPr/>
        </p:nvSpPr>
        <p:spPr>
          <a:xfrm>
            <a:off x="360000" y="781675"/>
            <a:ext cx="5615400" cy="153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higher CVSS scores are more likely to have a higher severity level.</a:t>
            </a:r>
            <a:endParaRPr b="0" i="0" sz="1400" u="none" cap="none" strike="noStrike">
              <a:solidFill>
                <a:srgbClr val="1A2744"/>
              </a:solidFill>
              <a:latin typeface="Inter Medium"/>
              <a:ea typeface="Inter Medium"/>
              <a:cs typeface="Inter Medium"/>
              <a:sym typeface="Inter Medium"/>
            </a:endParaRPr>
          </a:p>
        </p:txBody>
      </p:sp>
      <p:sp>
        <p:nvSpPr>
          <p:cNvPr id="266" name="Google Shape;266;p29"/>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29"/>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pic>
        <p:nvPicPr>
          <p:cNvPr id="268" name="Google Shape;268;p29"/>
          <p:cNvPicPr preferRelativeResize="0"/>
          <p:nvPr/>
        </p:nvPicPr>
        <p:blipFill rotWithShape="1">
          <a:blip r:embed="rId3">
            <a:alphaModFix/>
          </a:blip>
          <a:srcRect b="0" l="0" r="0" t="0"/>
          <a:stretch/>
        </p:blipFill>
        <p:spPr>
          <a:xfrm>
            <a:off x="824675" y="1693875"/>
            <a:ext cx="5150674" cy="2665820"/>
          </a:xfrm>
          <a:prstGeom prst="rect">
            <a:avLst/>
          </a:prstGeom>
          <a:noFill/>
          <a:ln>
            <a:noFill/>
          </a:ln>
        </p:spPr>
      </p:pic>
      <p:sp>
        <p:nvSpPr>
          <p:cNvPr id="269" name="Google Shape;269;p29"/>
          <p:cNvSpPr txBox="1"/>
          <p:nvPr/>
        </p:nvSpPr>
        <p:spPr>
          <a:xfrm>
            <a:off x="6040950" y="1730750"/>
            <a:ext cx="2490000" cy="24552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1"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Correlation coefficient between CVSS score and severity level is 0.9270402556785986. This indicates a strong positive correlation between CVSS score and severity level. This means that as CVSS score increases, severity level increases. In other words, more severe vulnerabilities tend to have higher CVSS scores.</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75" name="Google Shape;275;p30"/>
          <p:cNvSpPr txBox="1"/>
          <p:nvPr/>
        </p:nvSpPr>
        <p:spPr>
          <a:xfrm>
            <a:off x="360000" y="781675"/>
            <a:ext cx="5615400" cy="153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discovered earlier (date_added) are more likely to have a higher severity level.</a:t>
            </a:r>
            <a:endParaRPr b="0" i="0" sz="1400" u="none" cap="none" strike="noStrike">
              <a:solidFill>
                <a:srgbClr val="1A2744"/>
              </a:solidFill>
              <a:latin typeface="Inter Medium"/>
              <a:ea typeface="Inter Medium"/>
              <a:cs typeface="Inter Medium"/>
              <a:sym typeface="Inter Medium"/>
            </a:endParaRPr>
          </a:p>
        </p:txBody>
      </p:sp>
      <p:sp>
        <p:nvSpPr>
          <p:cNvPr id="276" name="Google Shape;276;p30"/>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7" name="Google Shape;277;p30"/>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78" name="Google Shape;278;p30"/>
          <p:cNvSpPr txBox="1"/>
          <p:nvPr/>
        </p:nvSpPr>
        <p:spPr>
          <a:xfrm>
            <a:off x="5568450" y="1571025"/>
            <a:ext cx="3058800" cy="21525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1" i="0" sz="1000" u="none" cap="none" strike="noStrike">
              <a:solidFill>
                <a:srgbClr val="485269"/>
              </a:solidFill>
              <a:latin typeface="Inter"/>
              <a:ea typeface="Inter"/>
              <a:cs typeface="Inter"/>
              <a:sym typeface="Inter"/>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of every quarter is HIGH, except for the third quarter of 2022, which is MEDIUM</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That there is a statistically significant difference between the average severity levels of the four quarters.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In other words, the data suggests that the average severity level of vulnerabilities </a:t>
            </a:r>
            <a:r>
              <a:rPr lang="en-GB" sz="1050">
                <a:highlight>
                  <a:srgbClr val="FFFFFF"/>
                </a:highlight>
              </a:rPr>
              <a:t>de</a:t>
            </a:r>
            <a:r>
              <a:rPr b="0" i="0" lang="en-GB" sz="1050" u="none" cap="none" strike="noStrike">
                <a:solidFill>
                  <a:srgbClr val="000000"/>
                </a:solidFill>
                <a:highlight>
                  <a:srgbClr val="FFFFFF"/>
                </a:highlight>
                <a:latin typeface="Arial"/>
                <a:ea typeface="Arial"/>
                <a:cs typeface="Arial"/>
                <a:sym typeface="Arial"/>
              </a:rPr>
              <a:t>creased from 2021Q4 to 2022Q3.</a:t>
            </a:r>
            <a:endParaRPr b="0" i="0" sz="1000" u="none" cap="none" strike="noStrike">
              <a:solidFill>
                <a:srgbClr val="485269"/>
              </a:solidFill>
              <a:latin typeface="Inter"/>
              <a:ea typeface="Inter"/>
              <a:cs typeface="Inter"/>
              <a:sym typeface="Inter"/>
            </a:endParaRPr>
          </a:p>
        </p:txBody>
      </p:sp>
      <p:pic>
        <p:nvPicPr>
          <p:cNvPr id="279" name="Google Shape;279;p30"/>
          <p:cNvPicPr preferRelativeResize="0"/>
          <p:nvPr/>
        </p:nvPicPr>
        <p:blipFill rotWithShape="1">
          <a:blip r:embed="rId3">
            <a:alphaModFix/>
          </a:blip>
          <a:srcRect b="0" l="0" r="0" t="0"/>
          <a:stretch/>
        </p:blipFill>
        <p:spPr>
          <a:xfrm>
            <a:off x="777025" y="1465275"/>
            <a:ext cx="4734601" cy="2580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85" name="Google Shape;285;p31"/>
          <p:cNvSpPr txBox="1"/>
          <p:nvPr/>
        </p:nvSpPr>
        <p:spPr>
          <a:xfrm>
            <a:off x="360000" y="781675"/>
            <a:ext cx="48501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disclosed on certain days of the week (pub_date_dayofweek) are more likely to have a higher severity level.</a:t>
            </a:r>
            <a:endParaRPr b="0" i="0" sz="1000" u="none" cap="none" strike="noStrike">
              <a:solidFill>
                <a:schemeClr val="dk2"/>
              </a:solidFill>
              <a:latin typeface="Inter"/>
              <a:ea typeface="Inter"/>
              <a:cs typeface="Inter"/>
              <a:sym typeface="Inter"/>
            </a:endParaRPr>
          </a:p>
        </p:txBody>
      </p:sp>
      <p:sp>
        <p:nvSpPr>
          <p:cNvPr id="286" name="Google Shape;286;p31"/>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31"/>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88" name="Google Shape;288;p31"/>
          <p:cNvSpPr txBox="1"/>
          <p:nvPr/>
        </p:nvSpPr>
        <p:spPr>
          <a:xfrm>
            <a:off x="5694425" y="1312875"/>
            <a:ext cx="3089100" cy="2895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Wednesdays had the highest number of vulnerabilities with the severity level "HIGH," followed by Thursdays and Tuesdays.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Wednesday is the only day where the number of vulnerabilities was recorded as 'LOW'</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p-value of 0.112 suggests that the observed differences in severity levels could be due to chance.</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p-value is higher than the commonly used significance level of 0.05, indicating that the association is not statistically significant.</a:t>
            </a:r>
            <a:endParaRPr b="0" i="0" sz="1050" u="none" cap="none" strike="noStrike">
              <a:solidFill>
                <a:srgbClr val="000000"/>
              </a:solidFill>
              <a:highlight>
                <a:srgbClr val="FFFFFF"/>
              </a:highlight>
              <a:latin typeface="Arial"/>
              <a:ea typeface="Arial"/>
              <a:cs typeface="Arial"/>
              <a:sym typeface="Arial"/>
            </a:endParaRPr>
          </a:p>
        </p:txBody>
      </p:sp>
      <p:pic>
        <p:nvPicPr>
          <p:cNvPr id="289" name="Google Shape;289;p31"/>
          <p:cNvPicPr preferRelativeResize="0"/>
          <p:nvPr/>
        </p:nvPicPr>
        <p:blipFill rotWithShape="1">
          <a:blip r:embed="rId3">
            <a:alphaModFix/>
          </a:blip>
          <a:srcRect b="0" l="0" r="0" t="0"/>
          <a:stretch/>
        </p:blipFill>
        <p:spPr>
          <a:xfrm>
            <a:off x="360000" y="1465275"/>
            <a:ext cx="5263652" cy="27173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nvSpPr>
        <p:spPr>
          <a:xfrm>
            <a:off x="360000" y="360000"/>
            <a:ext cx="4208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Team Members</a:t>
            </a:r>
            <a:endParaRPr b="1" i="0" sz="2400" u="none" cap="none" strike="noStrike">
              <a:solidFill>
                <a:srgbClr val="3B82F6"/>
              </a:solidFill>
              <a:latin typeface="Inter"/>
              <a:ea typeface="Inter"/>
              <a:cs typeface="Inter"/>
              <a:sym typeface="Inter"/>
            </a:endParaRPr>
          </a:p>
        </p:txBody>
      </p:sp>
      <p:sp>
        <p:nvSpPr>
          <p:cNvPr id="81" name="Google Shape;81;p14"/>
          <p:cNvSpPr txBox="1"/>
          <p:nvPr/>
        </p:nvSpPr>
        <p:spPr>
          <a:xfrm>
            <a:off x="817200" y="1465275"/>
            <a:ext cx="2911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Project Lead: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Philip Ogunmola</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Assistant Project Lead: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Arundarasi Rajendran</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Query Analyst: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Abdullateef Kawonise</a:t>
            </a:r>
            <a:endParaRPr b="0" i="0" sz="1400" u="none" cap="none" strike="noStrike">
              <a:solidFill>
                <a:srgbClr val="000000"/>
              </a:solidFill>
              <a:latin typeface="Open Sans"/>
              <a:ea typeface="Open Sans"/>
              <a:cs typeface="Open Sans"/>
              <a:sym typeface="Open Sans"/>
            </a:endParaRPr>
          </a:p>
        </p:txBody>
      </p:sp>
      <p:sp>
        <p:nvSpPr>
          <p:cNvPr id="82" name="Google Shape;82;p14"/>
          <p:cNvSpPr txBox="1"/>
          <p:nvPr/>
        </p:nvSpPr>
        <p:spPr>
          <a:xfrm>
            <a:off x="4472450" y="1065075"/>
            <a:ext cx="228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Other Active Members</a:t>
            </a:r>
            <a:endParaRPr b="1" i="0" sz="1400" u="none" cap="none" strike="noStrike">
              <a:solidFill>
                <a:srgbClr val="000000"/>
              </a:solidFill>
              <a:latin typeface="Open Sans"/>
              <a:ea typeface="Open Sans"/>
              <a:cs typeface="Open Sans"/>
              <a:sym typeface="Open Sans"/>
            </a:endParaRPr>
          </a:p>
        </p:txBody>
      </p:sp>
      <p:sp>
        <p:nvSpPr>
          <p:cNvPr id="83" name="Google Shape;83;p14"/>
          <p:cNvSpPr txBox="1"/>
          <p:nvPr/>
        </p:nvSpPr>
        <p:spPr>
          <a:xfrm>
            <a:off x="4472450" y="1465275"/>
            <a:ext cx="3010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Anih Nathan Chizoba</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None/>
            </a:pPr>
            <a:r>
              <a:rPr lang="en-GB">
                <a:latin typeface="Open Sans"/>
                <a:ea typeface="Open Sans"/>
                <a:cs typeface="Open Sans"/>
                <a:sym typeface="Open Sans"/>
              </a:rPr>
              <a:t>Francis Chukwuoma</a:t>
            </a:r>
            <a:endParaRPr>
              <a:latin typeface="Open Sans"/>
              <a:ea typeface="Open Sans"/>
              <a:cs typeface="Open Sans"/>
              <a:sym typeface="Open Sans"/>
            </a:endParaRPr>
          </a:p>
          <a:p>
            <a:pPr indent="0" lvl="0" marL="0" marR="0" rtl="0" algn="l">
              <a:lnSpc>
                <a:spcPct val="100000"/>
              </a:lnSpc>
              <a:spcBef>
                <a:spcPts val="0"/>
              </a:spcBef>
              <a:spcAft>
                <a:spcPts val="0"/>
              </a:spcAft>
              <a:buNone/>
            </a:pPr>
            <a:r>
              <a:rPr lang="en-GB">
                <a:latin typeface="Open Sans"/>
                <a:ea typeface="Open Sans"/>
                <a:cs typeface="Open Sans"/>
                <a:sym typeface="Open Sans"/>
              </a:rPr>
              <a:t>Adedolapo Ogunlade</a:t>
            </a:r>
            <a:endParaRPr>
              <a:latin typeface="Open Sans"/>
              <a:ea typeface="Open Sans"/>
              <a:cs typeface="Open Sans"/>
              <a:sym typeface="Open Sans"/>
            </a:endParaRPr>
          </a:p>
          <a:p>
            <a:pPr indent="0" lvl="0" marL="0" marR="0" rtl="0" algn="l">
              <a:lnSpc>
                <a:spcPct val="100000"/>
              </a:lnSpc>
              <a:spcBef>
                <a:spcPts val="0"/>
              </a:spcBef>
              <a:spcAft>
                <a:spcPts val="0"/>
              </a:spcAft>
              <a:buNone/>
            </a:pPr>
            <a:r>
              <a:rPr lang="en-GB">
                <a:latin typeface="Open Sans"/>
                <a:ea typeface="Open Sans"/>
                <a:cs typeface="Open Sans"/>
                <a:sym typeface="Open Sans"/>
              </a:rPr>
              <a:t>Melvin Ngure</a:t>
            </a:r>
            <a:endParaRPr>
              <a:latin typeface="Open Sans"/>
              <a:ea typeface="Open Sans"/>
              <a:cs typeface="Open Sans"/>
              <a:sym typeface="Open Sans"/>
            </a:endParaRPr>
          </a:p>
          <a:p>
            <a:pPr indent="0" lvl="0" marL="0" marR="0" rtl="0" algn="l">
              <a:lnSpc>
                <a:spcPct val="100000"/>
              </a:lnSpc>
              <a:spcBef>
                <a:spcPts val="0"/>
              </a:spcBef>
              <a:spcAft>
                <a:spcPts val="0"/>
              </a:spcAft>
              <a:buNone/>
            </a:pPr>
            <a:r>
              <a:rPr lang="en-GB">
                <a:latin typeface="Open Sans"/>
                <a:ea typeface="Open Sans"/>
                <a:cs typeface="Open Sans"/>
                <a:sym typeface="Open Sans"/>
              </a:rPr>
              <a:t>Ehinmetan Bidemi</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95" name="Google Shape;295;p32"/>
          <p:cNvSpPr txBox="1"/>
          <p:nvPr/>
        </p:nvSpPr>
        <p:spPr>
          <a:xfrm>
            <a:off x="360000" y="781675"/>
            <a:ext cx="49578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a longer time between disclosure (pub_date) and the due date are more likely to have a higher severity level.</a:t>
            </a:r>
            <a:endParaRPr b="0" i="0" sz="1000" u="none" cap="none" strike="noStrike">
              <a:solidFill>
                <a:schemeClr val="dk2"/>
              </a:solidFill>
              <a:latin typeface="Inter"/>
              <a:ea typeface="Inter"/>
              <a:cs typeface="Inter"/>
              <a:sym typeface="Inter"/>
            </a:endParaRPr>
          </a:p>
        </p:txBody>
      </p:sp>
      <p:sp>
        <p:nvSpPr>
          <p:cNvPr id="296" name="Google Shape;296;p32"/>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p32"/>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98" name="Google Shape;298;p32"/>
          <p:cNvSpPr txBox="1"/>
          <p:nvPr/>
        </p:nvSpPr>
        <p:spPr>
          <a:xfrm>
            <a:off x="5694425" y="1465275"/>
            <a:ext cx="3089100" cy="3081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does not exhibit a significant difference across the different time frames between vulnerability disclosure and the due date. The p-value of 0.275814417281595 indicates that there is no strong evidence to suggest a significant association between the time frame and severity level of vulnerabilities. Therefore, based on the available data, it can be concluded that the time difference between disclosure and the due date does not have a substantial impact on the severity level of vulnerabilities.</a:t>
            </a:r>
            <a:endParaRPr b="0" i="0" sz="1050" u="none" cap="none" strike="noStrike">
              <a:solidFill>
                <a:srgbClr val="000000"/>
              </a:solidFill>
              <a:highlight>
                <a:srgbClr val="FFFFFF"/>
              </a:highlight>
              <a:latin typeface="Arial"/>
              <a:ea typeface="Arial"/>
              <a:cs typeface="Arial"/>
              <a:sym typeface="Arial"/>
            </a:endParaRPr>
          </a:p>
        </p:txBody>
      </p:sp>
      <p:pic>
        <p:nvPicPr>
          <p:cNvPr id="299" name="Google Shape;299;p32"/>
          <p:cNvPicPr preferRelativeResize="0"/>
          <p:nvPr/>
        </p:nvPicPr>
        <p:blipFill rotWithShape="1">
          <a:blip r:embed="rId3">
            <a:alphaModFix/>
          </a:blip>
          <a:srcRect b="0" l="0" r="0" t="0"/>
          <a:stretch/>
        </p:blipFill>
        <p:spPr>
          <a:xfrm>
            <a:off x="360375" y="1465275"/>
            <a:ext cx="5264725" cy="2724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05" name="Google Shape;305;p33"/>
          <p:cNvSpPr txBox="1"/>
          <p:nvPr/>
        </p:nvSpPr>
        <p:spPr>
          <a:xfrm>
            <a:off x="360000" y="781675"/>
            <a:ext cx="53895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certain vectors or methods of exploitation are more likely to have a higher severity level.</a:t>
            </a:r>
            <a:endParaRPr b="0" i="0" sz="1000" u="none" cap="none" strike="noStrike">
              <a:solidFill>
                <a:schemeClr val="dk2"/>
              </a:solidFill>
              <a:latin typeface="Inter"/>
              <a:ea typeface="Inter"/>
              <a:cs typeface="Inter"/>
              <a:sym typeface="Inter"/>
            </a:endParaRPr>
          </a:p>
        </p:txBody>
      </p:sp>
      <p:sp>
        <p:nvSpPr>
          <p:cNvPr id="306" name="Google Shape;306;p33"/>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33"/>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308" name="Google Shape;308;p33"/>
          <p:cNvSpPr txBox="1"/>
          <p:nvPr/>
        </p:nvSpPr>
        <p:spPr>
          <a:xfrm>
            <a:off x="5835750" y="1120888"/>
            <a:ext cx="3089100" cy="36393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varies across different vectors or methods of exploitation. Here are the average severity levels for each vector category:</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ANOVA results indicate a significant difference in severity levels between the vectors, as evidenced by the high F-statistic value of 37.44 and a very low p-value of 4.49e-16. This suggests that the choice of vector or method of exploitation has an impact on the severity level of vulnerabilities.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Based on this observation, it can be concluded that vulnerabilities with certain vectors or methods of exploitation are more likely to have a higher severity level.</a:t>
            </a:r>
            <a:endParaRPr b="0" i="0" sz="1050" u="none" cap="none" strike="noStrike">
              <a:solidFill>
                <a:srgbClr val="000000"/>
              </a:solidFill>
              <a:highlight>
                <a:srgbClr val="FFFFFF"/>
              </a:highlight>
              <a:latin typeface="Arial"/>
              <a:ea typeface="Arial"/>
              <a:cs typeface="Arial"/>
              <a:sym typeface="Arial"/>
            </a:endParaRPr>
          </a:p>
        </p:txBody>
      </p:sp>
      <p:pic>
        <p:nvPicPr>
          <p:cNvPr id="309" name="Google Shape;309;p33"/>
          <p:cNvPicPr preferRelativeResize="0"/>
          <p:nvPr/>
        </p:nvPicPr>
        <p:blipFill rotWithShape="1">
          <a:blip r:embed="rId3">
            <a:alphaModFix/>
          </a:blip>
          <a:srcRect b="0" l="0" r="0" t="0"/>
          <a:stretch/>
        </p:blipFill>
        <p:spPr>
          <a:xfrm>
            <a:off x="360375" y="1465275"/>
            <a:ext cx="5389623" cy="27941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15" name="Google Shape;315;p34"/>
          <p:cNvSpPr txBox="1"/>
          <p:nvPr/>
        </p:nvSpPr>
        <p:spPr>
          <a:xfrm>
            <a:off x="360000" y="781675"/>
            <a:ext cx="53895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a higher CVSS score are less likely to require more complex actions to address them.</a:t>
            </a:r>
            <a:endParaRPr b="0" i="0" sz="1000" u="none" cap="none" strike="noStrike">
              <a:solidFill>
                <a:schemeClr val="dk2"/>
              </a:solidFill>
              <a:latin typeface="Inter"/>
              <a:ea typeface="Inter"/>
              <a:cs typeface="Inter"/>
              <a:sym typeface="Inter"/>
            </a:endParaRPr>
          </a:p>
        </p:txBody>
      </p:sp>
      <p:sp>
        <p:nvSpPr>
          <p:cNvPr id="316" name="Google Shape;316;p34"/>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34"/>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318" name="Google Shape;318;p34"/>
          <p:cNvSpPr txBox="1"/>
          <p:nvPr/>
        </p:nvSpPr>
        <p:spPr>
          <a:xfrm>
            <a:off x="5835750" y="1348313"/>
            <a:ext cx="3089100" cy="3081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analysis reveals that vulnerabilities with higher CVSS scores tend to require less complex actions to address them. </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ANOVA results supports the hypothesis (H11) that vulnerabilities with higher CVSS scores are less likely to require more complex actions. The low p-value (0.0009228140205297224) and the relatively high F-statistic (7.067570585091135) indicate a statistically significant difference in complexity levels based on the CVSS scores.</a:t>
            </a:r>
            <a:endParaRPr b="0" i="0" sz="1050" u="none" cap="none" strike="noStrike">
              <a:solidFill>
                <a:srgbClr val="000000"/>
              </a:solidFill>
              <a:highlight>
                <a:srgbClr val="FFFFFF"/>
              </a:highlight>
              <a:latin typeface="Arial"/>
              <a:ea typeface="Arial"/>
              <a:cs typeface="Arial"/>
              <a:sym typeface="Arial"/>
            </a:endParaRPr>
          </a:p>
        </p:txBody>
      </p:sp>
      <p:pic>
        <p:nvPicPr>
          <p:cNvPr id="319" name="Google Shape;319;p34"/>
          <p:cNvPicPr preferRelativeResize="0"/>
          <p:nvPr/>
        </p:nvPicPr>
        <p:blipFill rotWithShape="1">
          <a:blip r:embed="rId3">
            <a:alphaModFix/>
          </a:blip>
          <a:srcRect b="0" l="0" r="0" t="0"/>
          <a:stretch/>
        </p:blipFill>
        <p:spPr>
          <a:xfrm>
            <a:off x="360000" y="1465275"/>
            <a:ext cx="5530950" cy="2847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25" name="Google Shape;325;p35"/>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26" name="Google Shape;326;p35"/>
          <p:cNvSpPr txBox="1"/>
          <p:nvPr/>
        </p:nvSpPr>
        <p:spPr>
          <a:xfrm>
            <a:off x="360375" y="1099875"/>
            <a:ext cx="6340200" cy="3432300"/>
          </a:xfrm>
          <a:prstGeom prst="rect">
            <a:avLst/>
          </a:prstGeom>
          <a:noFill/>
          <a:ln>
            <a:noFill/>
          </a:ln>
        </p:spPr>
        <p:txBody>
          <a:bodyPr anchorCtr="0" anchor="t" bIns="91425" lIns="91425" spcFirstLastPara="1" rIns="91425" wrap="square" tIns="91425">
            <a:normAutofit fontScale="92500" lnSpcReduction="10000"/>
          </a:bodyPr>
          <a:lstStyle/>
          <a:p>
            <a:pPr indent="-299085" lvl="0" marL="457200" marR="190500" rtl="0" algn="l">
              <a:lnSpc>
                <a:spcPct val="115000"/>
              </a:lnSpc>
              <a:spcBef>
                <a:spcPts val="1100"/>
              </a:spcBef>
              <a:spcAft>
                <a:spcPts val="0"/>
              </a:spcAft>
              <a:buClr>
                <a:schemeClr val="dk1"/>
              </a:buClr>
              <a:buSzPct val="100000"/>
              <a:buChar char="●"/>
            </a:pPr>
            <a:r>
              <a:rPr b="1" lang="en-GB" sz="1200">
                <a:solidFill>
                  <a:schemeClr val="dk1"/>
                </a:solidFill>
              </a:rPr>
              <a:t>Brief Summary</a:t>
            </a:r>
            <a:endParaRPr b="1"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Correlation coefficient between CVSS score and severity level is highly positive</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Earlier date added are more likely to have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Certain CWE category are more likely to have high severity level </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Certain vendor projects are more likely to have a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Vulnerabilities with a higher complexity level are more likely to have a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Vulnerabilities with higher CVSS scores tend to require less complex actions to address them. The average complexity level for vulnerabilities with low CVSS scores is 2.0</a:t>
            </a:r>
            <a:endParaRPr sz="1200">
              <a:solidFill>
                <a:schemeClr val="dk1"/>
              </a:solidFill>
            </a:endParaRPr>
          </a:p>
          <a:p>
            <a:pPr indent="0" lvl="0" marL="914400" marR="190500" rtl="0" algn="l">
              <a:lnSpc>
                <a:spcPct val="115000"/>
              </a:lnSpc>
              <a:spcBef>
                <a:spcPts val="0"/>
              </a:spcBef>
              <a:spcAft>
                <a:spcPts val="0"/>
              </a:spcAft>
              <a:buNone/>
            </a:pPr>
            <a:r>
              <a:t/>
            </a:r>
            <a:endParaRPr sz="1200">
              <a:solidFill>
                <a:schemeClr val="dk1"/>
              </a:solidFill>
            </a:endParaRPr>
          </a:p>
          <a:p>
            <a:pPr indent="-299085" lvl="0" marL="457200" marR="190500" rtl="0" algn="l">
              <a:lnSpc>
                <a:spcPct val="115000"/>
              </a:lnSpc>
              <a:spcBef>
                <a:spcPts val="0"/>
              </a:spcBef>
              <a:spcAft>
                <a:spcPts val="0"/>
              </a:spcAft>
              <a:buClr>
                <a:schemeClr val="dk1"/>
              </a:buClr>
              <a:buSzPct val="100000"/>
              <a:buChar char="●"/>
            </a:pPr>
            <a:r>
              <a:rPr b="1" i="0" lang="en-GB" sz="1200" u="none" cap="none" strike="noStrike">
                <a:solidFill>
                  <a:schemeClr val="dk1"/>
                </a:solidFill>
                <a:latin typeface="Arial"/>
                <a:ea typeface="Arial"/>
                <a:cs typeface="Arial"/>
                <a:sym typeface="Arial"/>
              </a:rPr>
              <a:t>Challenges faced</a:t>
            </a:r>
            <a:endParaRPr b="1" i="0" sz="1200" u="none" cap="none" strike="noStrike">
              <a:solidFill>
                <a:schemeClr val="dk1"/>
              </a:solidFill>
              <a:latin typeface="Arial"/>
              <a:ea typeface="Arial"/>
              <a:cs typeface="Arial"/>
              <a:sym typeface="Arial"/>
            </a:endParaRPr>
          </a:p>
          <a:p>
            <a:pPr indent="-299085" lvl="1" marL="914400" marR="190500" rtl="0" algn="l">
              <a:lnSpc>
                <a:spcPct val="115000"/>
              </a:lnSpc>
              <a:spcBef>
                <a:spcPts val="0"/>
              </a:spcBef>
              <a:spcAft>
                <a:spcPts val="0"/>
              </a:spcAft>
              <a:buClr>
                <a:schemeClr val="dk1"/>
              </a:buClr>
              <a:buSzPct val="100000"/>
              <a:buFont typeface="Arial"/>
              <a:buChar char="○"/>
            </a:pPr>
            <a:r>
              <a:rPr b="0" i="0" lang="en-GB" sz="1200" u="none" cap="none" strike="noStrike">
                <a:solidFill>
                  <a:schemeClr val="dk1"/>
                </a:solidFill>
                <a:latin typeface="Arial"/>
                <a:ea typeface="Arial"/>
                <a:cs typeface="Arial"/>
                <a:sym typeface="Arial"/>
              </a:rPr>
              <a:t>Handling the missing values so that not as many data is removed from the dataset</a:t>
            </a:r>
            <a:endParaRPr b="0" i="0" sz="1200" u="none" cap="none" strike="noStrike">
              <a:solidFill>
                <a:schemeClr val="dk1"/>
              </a:solidFill>
              <a:latin typeface="Arial"/>
              <a:ea typeface="Arial"/>
              <a:cs typeface="Arial"/>
              <a:sym typeface="Arial"/>
            </a:endParaRPr>
          </a:p>
          <a:p>
            <a:pPr indent="0" lvl="0" marL="457200" marR="190500" rtl="0" algn="l">
              <a:lnSpc>
                <a:spcPct val="115000"/>
              </a:lnSpc>
              <a:spcBef>
                <a:spcPts val="0"/>
              </a:spcBef>
              <a:spcAft>
                <a:spcPts val="0"/>
              </a:spcAft>
              <a:buNone/>
            </a:pPr>
            <a:r>
              <a:t/>
            </a:r>
            <a:endParaRPr sz="1200">
              <a:solidFill>
                <a:schemeClr val="dk1"/>
              </a:solidFill>
            </a:endParaRPr>
          </a:p>
          <a:p>
            <a:pPr indent="-299085" lvl="0" marL="457200" marR="190500" rtl="0" algn="l">
              <a:lnSpc>
                <a:spcPct val="115000"/>
              </a:lnSpc>
              <a:spcBef>
                <a:spcPts val="0"/>
              </a:spcBef>
              <a:spcAft>
                <a:spcPts val="0"/>
              </a:spcAft>
              <a:buClr>
                <a:schemeClr val="dk1"/>
              </a:buClr>
              <a:buSzPct val="100000"/>
              <a:buFont typeface="Arial"/>
              <a:buChar char="●"/>
            </a:pPr>
            <a:r>
              <a:rPr b="1" i="0" lang="en-GB" sz="1200" u="none" cap="none" strike="noStrike">
                <a:solidFill>
                  <a:schemeClr val="dk1"/>
                </a:solidFill>
                <a:latin typeface="Arial"/>
                <a:ea typeface="Arial"/>
                <a:cs typeface="Arial"/>
                <a:sym typeface="Arial"/>
              </a:rPr>
              <a:t>Recommendations for future research</a:t>
            </a:r>
            <a:endParaRPr b="0" i="0" sz="1200" u="none" cap="none" strike="noStrike">
              <a:solidFill>
                <a:schemeClr val="dk1"/>
              </a:solidFill>
              <a:latin typeface="Arial"/>
              <a:ea typeface="Arial"/>
              <a:cs typeface="Arial"/>
              <a:sym typeface="Arial"/>
            </a:endParaRPr>
          </a:p>
          <a:p>
            <a:pPr indent="-299085" lvl="1" marL="914400" marR="190500" rtl="0" algn="l">
              <a:lnSpc>
                <a:spcPct val="115000"/>
              </a:lnSpc>
              <a:spcBef>
                <a:spcPts val="0"/>
              </a:spcBef>
              <a:spcAft>
                <a:spcPts val="0"/>
              </a:spcAft>
              <a:buClr>
                <a:schemeClr val="dk1"/>
              </a:buClr>
              <a:buSzPct val="100000"/>
              <a:buFont typeface="Arial"/>
              <a:buChar char="○"/>
            </a:pPr>
            <a:r>
              <a:rPr b="0" i="0" lang="en-GB" sz="1200" u="none" cap="none" strike="noStrike">
                <a:solidFill>
                  <a:schemeClr val="dk1"/>
                </a:solidFill>
                <a:latin typeface="Arial"/>
                <a:ea typeface="Arial"/>
                <a:cs typeface="Arial"/>
                <a:sym typeface="Arial"/>
              </a:rPr>
              <a:t>More data is needed to perform more insight that will benefit the company in their decision making</a:t>
            </a:r>
            <a:endParaRPr b="0" i="0" sz="1200" u="none" cap="none" strike="noStrike">
              <a:solidFill>
                <a:schemeClr val="dk1"/>
              </a:solidFill>
              <a:latin typeface="Arial"/>
              <a:ea typeface="Arial"/>
              <a:cs typeface="Arial"/>
              <a:sym typeface="Arial"/>
            </a:endParaRPr>
          </a:p>
        </p:txBody>
      </p:sp>
      <p:sp>
        <p:nvSpPr>
          <p:cNvPr id="327" name="Google Shape;327;p35"/>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lang="en-GB" sz="2400">
                <a:solidFill>
                  <a:schemeClr val="dk1"/>
                </a:solidFill>
                <a:latin typeface="Inter"/>
                <a:ea typeface="Inter"/>
                <a:cs typeface="Inter"/>
                <a:sym typeface="Inter"/>
              </a:rPr>
              <a:t>Summary</a:t>
            </a:r>
            <a:endParaRPr b="1" i="0" sz="2400" u="none" cap="none" strike="noStrike">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6"/>
          <p:cNvPicPr preferRelativeResize="0"/>
          <p:nvPr/>
        </p:nvPicPr>
        <p:blipFill rotWithShape="1">
          <a:blip r:embed="rId3">
            <a:alphaModFix/>
          </a:blip>
          <a:srcRect b="0" l="0" r="0" t="0"/>
          <a:stretch/>
        </p:blipFill>
        <p:spPr>
          <a:xfrm>
            <a:off x="-237075" y="-66680"/>
            <a:ext cx="9381077" cy="5276861"/>
          </a:xfrm>
          <a:prstGeom prst="rect">
            <a:avLst/>
          </a:prstGeom>
          <a:noFill/>
          <a:ln>
            <a:noFill/>
          </a:ln>
        </p:spPr>
      </p:pic>
      <p:sp>
        <p:nvSpPr>
          <p:cNvPr id="333" name="Google Shape;333;p36"/>
          <p:cNvSpPr txBox="1"/>
          <p:nvPr/>
        </p:nvSpPr>
        <p:spPr>
          <a:xfrm>
            <a:off x="2347463" y="2396550"/>
            <a:ext cx="4212000" cy="350400"/>
          </a:xfrm>
          <a:prstGeom prst="rect">
            <a:avLst/>
          </a:prstGeom>
          <a:noFill/>
          <a:ln>
            <a:noFill/>
          </a:ln>
        </p:spPr>
        <p:txBody>
          <a:bodyPr anchorCtr="0" anchor="t" bIns="36000" lIns="0" spcFirstLastPara="1" rIns="0" wrap="square" tIns="0">
            <a:spAutoFit/>
          </a:bodyPr>
          <a:lstStyle/>
          <a:p>
            <a:pPr indent="0" lvl="0" marL="0" marR="0" rtl="0" algn="ctr">
              <a:lnSpc>
                <a:spcPct val="85000"/>
              </a:lnSpc>
              <a:spcBef>
                <a:spcPts val="0"/>
              </a:spcBef>
              <a:spcAft>
                <a:spcPts val="0"/>
              </a:spcAft>
              <a:buClr>
                <a:srgbClr val="000000"/>
              </a:buClr>
              <a:buSzPts val="2400"/>
              <a:buFont typeface="Arial"/>
              <a:buNone/>
            </a:pPr>
            <a:r>
              <a:rPr b="1" i="0" lang="en-GB" sz="2400" u="none" cap="none" strike="noStrike">
                <a:solidFill>
                  <a:schemeClr val="dk1"/>
                </a:solidFill>
                <a:latin typeface="Inter"/>
                <a:ea typeface="Inter"/>
                <a:cs typeface="Inter"/>
                <a:sym typeface="Inter"/>
              </a:rPr>
              <a:t>Thank You</a:t>
            </a:r>
            <a:endParaRPr b="1" i="0" sz="2400" u="none" cap="none" strike="noStrike">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5"/>
          <p:cNvSpPr txBox="1"/>
          <p:nvPr/>
        </p:nvSpPr>
        <p:spPr>
          <a:xfrm>
            <a:off x="652018" y="436200"/>
            <a:ext cx="2247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Inter"/>
              <a:ea typeface="Inter"/>
              <a:cs typeface="Inter"/>
              <a:sym typeface="Inter"/>
            </a:endParaRPr>
          </a:p>
        </p:txBody>
      </p:sp>
      <p:sp>
        <p:nvSpPr>
          <p:cNvPr id="89" name="Google Shape;89;p15"/>
          <p:cNvSpPr txBox="1"/>
          <p:nvPr/>
        </p:nvSpPr>
        <p:spPr>
          <a:xfrm>
            <a:off x="365050" y="436200"/>
            <a:ext cx="42087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FFFFFF"/>
                </a:solidFill>
                <a:latin typeface="Inter"/>
                <a:ea typeface="Inter"/>
                <a:cs typeface="Inter"/>
                <a:sym typeface="Inter"/>
              </a:rPr>
              <a:t>Table of Content</a:t>
            </a:r>
            <a:endParaRPr b="1" i="0" sz="2000" u="none" cap="none" strike="noStrike">
              <a:solidFill>
                <a:srgbClr val="FFFFFF"/>
              </a:solidFill>
              <a:latin typeface="Inter"/>
              <a:ea typeface="Inter"/>
              <a:cs typeface="Inter"/>
              <a:sym typeface="Inter"/>
            </a:endParaRPr>
          </a:p>
        </p:txBody>
      </p:sp>
      <p:sp>
        <p:nvSpPr>
          <p:cNvPr id="90" name="Google Shape;90;p15"/>
          <p:cNvSpPr txBox="1"/>
          <p:nvPr/>
        </p:nvSpPr>
        <p:spPr>
          <a:xfrm>
            <a:off x="818859" y="10362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1</a:t>
            </a:r>
            <a:endParaRPr b="0" i="0" sz="2000" u="none" cap="none" strike="noStrike">
              <a:solidFill>
                <a:srgbClr val="BABEC7"/>
              </a:solidFill>
              <a:latin typeface="Inter"/>
              <a:ea typeface="Inter"/>
              <a:cs typeface="Inter"/>
              <a:sym typeface="Inter"/>
            </a:endParaRPr>
          </a:p>
        </p:txBody>
      </p:sp>
      <p:sp>
        <p:nvSpPr>
          <p:cNvPr id="91" name="Google Shape;91;p15"/>
          <p:cNvSpPr txBox="1"/>
          <p:nvPr/>
        </p:nvSpPr>
        <p:spPr>
          <a:xfrm>
            <a:off x="1408714" y="10362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Problem Statement</a:t>
            </a:r>
            <a:endParaRPr b="0" i="0" sz="2000" u="none" cap="none" strike="noStrike">
              <a:solidFill>
                <a:srgbClr val="BABEC7"/>
              </a:solidFill>
              <a:latin typeface="Inter"/>
              <a:ea typeface="Inter"/>
              <a:cs typeface="Inter"/>
              <a:sym typeface="Inter"/>
            </a:endParaRPr>
          </a:p>
        </p:txBody>
      </p:sp>
      <p:sp>
        <p:nvSpPr>
          <p:cNvPr id="92" name="Google Shape;92;p15"/>
          <p:cNvSpPr txBox="1"/>
          <p:nvPr/>
        </p:nvSpPr>
        <p:spPr>
          <a:xfrm>
            <a:off x="818859" y="14076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2</a:t>
            </a:r>
            <a:endParaRPr b="0" i="0" sz="2000" u="none" cap="none" strike="noStrike">
              <a:solidFill>
                <a:srgbClr val="BABEC7"/>
              </a:solidFill>
              <a:latin typeface="Inter"/>
              <a:ea typeface="Inter"/>
              <a:cs typeface="Inter"/>
              <a:sym typeface="Inter"/>
            </a:endParaRPr>
          </a:p>
        </p:txBody>
      </p:sp>
      <p:sp>
        <p:nvSpPr>
          <p:cNvPr id="93" name="Google Shape;93;p15"/>
          <p:cNvSpPr txBox="1"/>
          <p:nvPr/>
        </p:nvSpPr>
        <p:spPr>
          <a:xfrm>
            <a:off x="1408714" y="14076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Aims and Objectives</a:t>
            </a:r>
            <a:endParaRPr b="0" i="0" sz="2000" u="none" cap="none" strike="noStrike">
              <a:solidFill>
                <a:srgbClr val="BABEC7"/>
              </a:solidFill>
              <a:latin typeface="Inter"/>
              <a:ea typeface="Inter"/>
              <a:cs typeface="Inter"/>
              <a:sym typeface="Inter"/>
            </a:endParaRPr>
          </a:p>
        </p:txBody>
      </p:sp>
      <p:sp>
        <p:nvSpPr>
          <p:cNvPr id="94" name="Google Shape;94;p15"/>
          <p:cNvSpPr txBox="1"/>
          <p:nvPr/>
        </p:nvSpPr>
        <p:spPr>
          <a:xfrm>
            <a:off x="818850" y="20565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Nullam dictum felis eu pede mollis pretium. Integer tincidunt. Cras dapibus. Vivamus elementum semper nisi.</a:t>
            </a:r>
            <a:endParaRPr b="0" i="0" sz="1000" u="none" cap="none" strike="noStrike">
              <a:solidFill>
                <a:srgbClr val="1A2744"/>
              </a:solidFill>
              <a:latin typeface="Inter"/>
              <a:ea typeface="Inter"/>
              <a:cs typeface="Inter"/>
              <a:sym typeface="Inter"/>
            </a:endParaRPr>
          </a:p>
        </p:txBody>
      </p:sp>
      <p:sp>
        <p:nvSpPr>
          <p:cNvPr id="95" name="Google Shape;95;p15"/>
          <p:cNvSpPr txBox="1"/>
          <p:nvPr/>
        </p:nvSpPr>
        <p:spPr>
          <a:xfrm>
            <a:off x="818859" y="17790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3</a:t>
            </a:r>
            <a:endParaRPr b="0" i="0" sz="2000" u="none" cap="none" strike="noStrike">
              <a:solidFill>
                <a:srgbClr val="BABEC7"/>
              </a:solidFill>
              <a:latin typeface="Inter"/>
              <a:ea typeface="Inter"/>
              <a:cs typeface="Inter"/>
              <a:sym typeface="Inter"/>
            </a:endParaRPr>
          </a:p>
        </p:txBody>
      </p:sp>
      <p:sp>
        <p:nvSpPr>
          <p:cNvPr id="96" name="Google Shape;96;p15"/>
          <p:cNvSpPr txBox="1"/>
          <p:nvPr/>
        </p:nvSpPr>
        <p:spPr>
          <a:xfrm>
            <a:off x="1408725" y="1779000"/>
            <a:ext cx="42558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Data Wrangling and Preprocessing</a:t>
            </a:r>
            <a:endParaRPr b="0" i="0" sz="2000" u="none" cap="none" strike="noStrike">
              <a:solidFill>
                <a:srgbClr val="BABEC7"/>
              </a:solidFill>
              <a:latin typeface="Inter"/>
              <a:ea typeface="Inter"/>
              <a:cs typeface="Inter"/>
              <a:sym typeface="Inter"/>
            </a:endParaRPr>
          </a:p>
        </p:txBody>
      </p:sp>
      <p:sp>
        <p:nvSpPr>
          <p:cNvPr id="97" name="Google Shape;97;p15"/>
          <p:cNvSpPr txBox="1"/>
          <p:nvPr/>
        </p:nvSpPr>
        <p:spPr>
          <a:xfrm>
            <a:off x="818850" y="28851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Aliquam lorem ante, dapibus in, viverra quis, feugiat a, tellus. Phasellus viverra nulla ut metus varius laoreet.</a:t>
            </a:r>
            <a:endParaRPr b="0" i="0" sz="1000" u="none" cap="none" strike="noStrike">
              <a:solidFill>
                <a:srgbClr val="1A2744"/>
              </a:solidFill>
              <a:latin typeface="Inter"/>
              <a:ea typeface="Inter"/>
              <a:cs typeface="Inter"/>
              <a:sym typeface="Inter"/>
            </a:endParaRPr>
          </a:p>
        </p:txBody>
      </p:sp>
      <p:sp>
        <p:nvSpPr>
          <p:cNvPr id="98" name="Google Shape;98;p15"/>
          <p:cNvSpPr txBox="1"/>
          <p:nvPr/>
        </p:nvSpPr>
        <p:spPr>
          <a:xfrm>
            <a:off x="818859" y="24552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5</a:t>
            </a:r>
            <a:endParaRPr b="0" i="0" sz="2000" u="none" cap="none" strike="noStrike">
              <a:solidFill>
                <a:srgbClr val="BABEC7"/>
              </a:solidFill>
              <a:latin typeface="Inter"/>
              <a:ea typeface="Inter"/>
              <a:cs typeface="Inter"/>
              <a:sym typeface="Inter"/>
            </a:endParaRPr>
          </a:p>
        </p:txBody>
      </p:sp>
      <p:sp>
        <p:nvSpPr>
          <p:cNvPr id="99" name="Google Shape;99;p15"/>
          <p:cNvSpPr txBox="1"/>
          <p:nvPr/>
        </p:nvSpPr>
        <p:spPr>
          <a:xfrm>
            <a:off x="1408714" y="24552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Exploratory Data Analysis</a:t>
            </a:r>
            <a:endParaRPr b="0" i="0" sz="2000" u="none" cap="none" strike="noStrike">
              <a:solidFill>
                <a:srgbClr val="BABEC7"/>
              </a:solidFill>
              <a:latin typeface="Inter"/>
              <a:ea typeface="Inter"/>
              <a:cs typeface="Inter"/>
              <a:sym typeface="Inter"/>
            </a:endParaRPr>
          </a:p>
        </p:txBody>
      </p:sp>
      <p:sp>
        <p:nvSpPr>
          <p:cNvPr id="100" name="Google Shape;100;p15"/>
          <p:cNvSpPr txBox="1"/>
          <p:nvPr/>
        </p:nvSpPr>
        <p:spPr>
          <a:xfrm>
            <a:off x="800525" y="32712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Aliquam lorem ante, dapibus in, viverra quis, feugiat a, tellus. Phasellus viverra nulla ut metus varius laoreet.</a:t>
            </a:r>
            <a:endParaRPr b="0" i="0" sz="1000" u="none" cap="none" strike="noStrike">
              <a:solidFill>
                <a:srgbClr val="1A2744"/>
              </a:solidFill>
              <a:latin typeface="Inter"/>
              <a:ea typeface="Inter"/>
              <a:cs typeface="Inter"/>
              <a:sym typeface="Inter"/>
            </a:endParaRPr>
          </a:p>
        </p:txBody>
      </p:sp>
      <p:sp>
        <p:nvSpPr>
          <p:cNvPr id="101" name="Google Shape;101;p15"/>
          <p:cNvSpPr txBox="1"/>
          <p:nvPr/>
        </p:nvSpPr>
        <p:spPr>
          <a:xfrm>
            <a:off x="800534" y="28413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6</a:t>
            </a:r>
            <a:endParaRPr b="0" i="0" sz="2000" u="none" cap="none" strike="noStrike">
              <a:solidFill>
                <a:srgbClr val="BABEC7"/>
              </a:solidFill>
              <a:latin typeface="Inter"/>
              <a:ea typeface="Inter"/>
              <a:cs typeface="Inter"/>
              <a:sym typeface="Inter"/>
            </a:endParaRPr>
          </a:p>
        </p:txBody>
      </p:sp>
      <p:sp>
        <p:nvSpPr>
          <p:cNvPr id="102" name="Google Shape;102;p15"/>
          <p:cNvSpPr txBox="1"/>
          <p:nvPr/>
        </p:nvSpPr>
        <p:spPr>
          <a:xfrm>
            <a:off x="1390389" y="28413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Statistical Analysis</a:t>
            </a:r>
            <a:endParaRPr b="0" i="0" sz="2000" u="none" cap="none" strike="noStrike">
              <a:solidFill>
                <a:srgbClr val="BABEC7"/>
              </a:solidFill>
              <a:latin typeface="Inter"/>
              <a:ea typeface="Inter"/>
              <a:cs typeface="Inter"/>
              <a:sym typeface="Inter"/>
            </a:endParaRPr>
          </a:p>
        </p:txBody>
      </p:sp>
      <p:sp>
        <p:nvSpPr>
          <p:cNvPr id="103" name="Google Shape;103;p15"/>
          <p:cNvSpPr txBox="1"/>
          <p:nvPr/>
        </p:nvSpPr>
        <p:spPr>
          <a:xfrm>
            <a:off x="876725" y="248445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Nullam dictum felis eu pede mollis pretium. Integer tincidunt. Cras dapibus. Vivamus elementum semper nisi.</a:t>
            </a:r>
            <a:endParaRPr b="0" i="0" sz="1000" u="none" cap="none" strike="noStrike">
              <a:solidFill>
                <a:srgbClr val="1A2744"/>
              </a:solidFill>
              <a:latin typeface="Inter"/>
              <a:ea typeface="Inter"/>
              <a:cs typeface="Inter"/>
              <a:sym typeface="Inter"/>
            </a:endParaRPr>
          </a:p>
        </p:txBody>
      </p:sp>
      <p:sp>
        <p:nvSpPr>
          <p:cNvPr id="104" name="Google Shape;104;p15"/>
          <p:cNvSpPr txBox="1"/>
          <p:nvPr/>
        </p:nvSpPr>
        <p:spPr>
          <a:xfrm>
            <a:off x="818859" y="21171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4</a:t>
            </a:r>
            <a:endParaRPr b="0" i="0" sz="2000" u="none" cap="none" strike="noStrike">
              <a:solidFill>
                <a:srgbClr val="BABEC7"/>
              </a:solidFill>
              <a:latin typeface="Inter"/>
              <a:ea typeface="Inter"/>
              <a:cs typeface="Inter"/>
              <a:sym typeface="Inter"/>
            </a:endParaRPr>
          </a:p>
        </p:txBody>
      </p:sp>
      <p:sp>
        <p:nvSpPr>
          <p:cNvPr id="105" name="Google Shape;105;p15"/>
          <p:cNvSpPr txBox="1"/>
          <p:nvPr/>
        </p:nvSpPr>
        <p:spPr>
          <a:xfrm>
            <a:off x="1408725" y="2117100"/>
            <a:ext cx="42558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None/>
            </a:pPr>
            <a:r>
              <a:rPr lang="en-GB" sz="2000">
                <a:solidFill>
                  <a:srgbClr val="BABEC7"/>
                </a:solidFill>
                <a:latin typeface="Inter"/>
                <a:ea typeface="Inter"/>
                <a:cs typeface="Inter"/>
                <a:sym typeface="Inter"/>
              </a:rPr>
              <a:t>Data visualization, Tableau</a:t>
            </a:r>
            <a:endParaRPr sz="2000">
              <a:solidFill>
                <a:srgbClr val="BABEC7"/>
              </a:solidFill>
              <a:latin typeface="Inter"/>
              <a:ea typeface="Inter"/>
              <a:cs typeface="Inter"/>
              <a:sym typeface="Inter"/>
            </a:endParaRPr>
          </a:p>
        </p:txBody>
      </p:sp>
      <p:sp>
        <p:nvSpPr>
          <p:cNvPr id="106" name="Google Shape;106;p15"/>
          <p:cNvSpPr txBox="1"/>
          <p:nvPr/>
        </p:nvSpPr>
        <p:spPr>
          <a:xfrm>
            <a:off x="798847" y="32274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7</a:t>
            </a:r>
            <a:endParaRPr b="0" i="0" sz="2000" u="none" cap="none" strike="noStrike">
              <a:solidFill>
                <a:srgbClr val="BABEC7"/>
              </a:solidFill>
              <a:latin typeface="Inter"/>
              <a:ea typeface="Inter"/>
              <a:cs typeface="Inter"/>
              <a:sym typeface="Inter"/>
            </a:endParaRPr>
          </a:p>
        </p:txBody>
      </p:sp>
      <p:sp>
        <p:nvSpPr>
          <p:cNvPr id="107" name="Google Shape;107;p15"/>
          <p:cNvSpPr txBox="1"/>
          <p:nvPr/>
        </p:nvSpPr>
        <p:spPr>
          <a:xfrm>
            <a:off x="1388702" y="32274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Summary</a:t>
            </a:r>
            <a:endParaRPr b="0" i="0" sz="2000" u="none" cap="none" strike="noStrike">
              <a:solidFill>
                <a:srgbClr val="BABEC7"/>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p:nvPr/>
        </p:nvSpPr>
        <p:spPr>
          <a:xfrm>
            <a:off x="0" y="2571750"/>
            <a:ext cx="9144000" cy="2571600"/>
          </a:xfrm>
          <a:prstGeom prst="rect">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txBox="1"/>
          <p:nvPr/>
        </p:nvSpPr>
        <p:spPr>
          <a:xfrm>
            <a:off x="360000" y="360000"/>
            <a:ext cx="4208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Problem Statement</a:t>
            </a:r>
            <a:endParaRPr b="1" i="0" sz="2400" u="none" cap="none" strike="noStrike">
              <a:solidFill>
                <a:srgbClr val="3B82F6"/>
              </a:solidFill>
              <a:latin typeface="Inter"/>
              <a:ea typeface="Inter"/>
              <a:cs typeface="Inter"/>
              <a:sym typeface="Inter"/>
            </a:endParaRPr>
          </a:p>
        </p:txBody>
      </p:sp>
      <p:grpSp>
        <p:nvGrpSpPr>
          <p:cNvPr id="114" name="Google Shape;114;p16"/>
          <p:cNvGrpSpPr/>
          <p:nvPr/>
        </p:nvGrpSpPr>
        <p:grpSpPr>
          <a:xfrm>
            <a:off x="360000" y="3026976"/>
            <a:ext cx="8424008" cy="1176047"/>
            <a:chOff x="360000" y="3269545"/>
            <a:chExt cx="8424008" cy="1176047"/>
          </a:xfrm>
        </p:grpSpPr>
        <p:grpSp>
          <p:nvGrpSpPr>
            <p:cNvPr id="115" name="Google Shape;115;p16"/>
            <p:cNvGrpSpPr/>
            <p:nvPr/>
          </p:nvGrpSpPr>
          <p:grpSpPr>
            <a:xfrm>
              <a:off x="540001" y="3269580"/>
              <a:ext cx="2628007" cy="1176012"/>
              <a:chOff x="360000" y="2814288"/>
              <a:chExt cx="2808000" cy="1176012"/>
            </a:xfrm>
          </p:grpSpPr>
          <p:sp>
            <p:nvSpPr>
              <p:cNvPr id="116" name="Google Shape;116;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UNIQUE IDENTIFIER</a:t>
                </a:r>
                <a:endParaRPr b="0" i="0" sz="1000" u="none" cap="none" strike="noStrike">
                  <a:solidFill>
                    <a:srgbClr val="FFFFFF"/>
                  </a:solidFill>
                  <a:latin typeface="Inter Medium"/>
                  <a:ea typeface="Inter Medium"/>
                  <a:cs typeface="Inter Medium"/>
                  <a:sym typeface="Inter Medium"/>
                </a:endParaRPr>
              </a:p>
            </p:txBody>
          </p:sp>
          <p:sp>
            <p:nvSpPr>
              <p:cNvPr id="117" name="Google Shape;117;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1100"/>
                  <a:buFont typeface="Arial"/>
                  <a:buNone/>
                </a:pPr>
                <a:r>
                  <a:rPr b="1" i="0" lang="en-GB" sz="3200" u="none" cap="none" strike="noStrike">
                    <a:solidFill>
                      <a:srgbClr val="3B82F6"/>
                    </a:solidFill>
                    <a:latin typeface="Inter"/>
                    <a:ea typeface="Inter"/>
                    <a:cs typeface="Inter"/>
                    <a:sym typeface="Inter"/>
                  </a:rPr>
                  <a:t>860</a:t>
                </a:r>
                <a:endParaRPr b="1" i="0" sz="3200" u="none" cap="none" strike="noStrike">
                  <a:solidFill>
                    <a:srgbClr val="3B82F6"/>
                  </a:solidFill>
                  <a:latin typeface="Inter"/>
                  <a:ea typeface="Inter"/>
                  <a:cs typeface="Inter"/>
                  <a:sym typeface="Inter"/>
                </a:endParaRPr>
              </a:p>
            </p:txBody>
          </p:sp>
          <p:sp>
            <p:nvSpPr>
              <p:cNvPr id="118" name="Google Shape;118;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rgbClr val="BABEC7"/>
                    </a:solidFill>
                    <a:latin typeface="Inter"/>
                    <a:ea typeface="Inter"/>
                    <a:cs typeface="Inter"/>
                    <a:sym typeface="Inter"/>
                  </a:rPr>
                  <a:t>Based on the dataset, the cve_id is the unique identifier</a:t>
                </a:r>
                <a:endParaRPr b="0" i="0" sz="800" u="none" cap="none" strike="noStrike">
                  <a:solidFill>
                    <a:srgbClr val="BABEC7"/>
                  </a:solidFill>
                  <a:latin typeface="Inter"/>
                  <a:ea typeface="Inter"/>
                  <a:cs typeface="Inter"/>
                  <a:sym typeface="Inter"/>
                </a:endParaRPr>
              </a:p>
            </p:txBody>
          </p:sp>
        </p:grpSp>
        <p:grpSp>
          <p:nvGrpSpPr>
            <p:cNvPr id="119" name="Google Shape;119;p16"/>
            <p:cNvGrpSpPr/>
            <p:nvPr/>
          </p:nvGrpSpPr>
          <p:grpSpPr>
            <a:xfrm>
              <a:off x="3347903" y="3269545"/>
              <a:ext cx="2628007" cy="1176012"/>
              <a:chOff x="360000" y="2814288"/>
              <a:chExt cx="2808000" cy="1176012"/>
            </a:xfrm>
          </p:grpSpPr>
          <p:sp>
            <p:nvSpPr>
              <p:cNvPr id="120" name="Google Shape;120;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ROWS</a:t>
                </a:r>
                <a:endParaRPr b="0" i="0" sz="1000" u="none" cap="none" strike="noStrike">
                  <a:solidFill>
                    <a:srgbClr val="FFFFFF"/>
                  </a:solidFill>
                  <a:latin typeface="Inter Medium"/>
                  <a:ea typeface="Inter Medium"/>
                  <a:cs typeface="Inter Medium"/>
                  <a:sym typeface="Inter Medium"/>
                </a:endParaRPr>
              </a:p>
            </p:txBody>
          </p:sp>
          <p:sp>
            <p:nvSpPr>
              <p:cNvPr id="121" name="Google Shape;121;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3200"/>
                  <a:buFont typeface="Arial"/>
                  <a:buNone/>
                </a:pPr>
                <a:r>
                  <a:rPr b="1" i="0" lang="en-GB" sz="3200" u="none" cap="none" strike="noStrike">
                    <a:solidFill>
                      <a:srgbClr val="3B82F6"/>
                    </a:solidFill>
                    <a:latin typeface="Inter"/>
                    <a:ea typeface="Inter"/>
                    <a:cs typeface="Inter"/>
                    <a:sym typeface="Inter"/>
                  </a:rPr>
                  <a:t>3984</a:t>
                </a:r>
                <a:endParaRPr b="1" i="0" sz="3200" u="none" cap="none" strike="noStrike">
                  <a:solidFill>
                    <a:srgbClr val="3B82F6"/>
                  </a:solidFill>
                  <a:latin typeface="Inter"/>
                  <a:ea typeface="Inter"/>
                  <a:cs typeface="Inter"/>
                  <a:sym typeface="Inter"/>
                </a:endParaRPr>
              </a:p>
            </p:txBody>
          </p:sp>
          <p:sp>
            <p:nvSpPr>
              <p:cNvPr id="122" name="Google Shape;122;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rgbClr val="BABEC7"/>
                    </a:solidFill>
                    <a:latin typeface="Inter"/>
                    <a:ea typeface="Inter"/>
                    <a:cs typeface="Inter"/>
                    <a:sym typeface="Inter"/>
                  </a:rPr>
                  <a:t>This confirms that some unique identifiers have duplicates</a:t>
                </a:r>
                <a:endParaRPr b="0" i="0" sz="800" u="none" cap="none" strike="noStrike">
                  <a:solidFill>
                    <a:srgbClr val="BABEC7"/>
                  </a:solidFill>
                  <a:latin typeface="Inter"/>
                  <a:ea typeface="Inter"/>
                  <a:cs typeface="Inter"/>
                  <a:sym typeface="Inter"/>
                </a:endParaRPr>
              </a:p>
            </p:txBody>
          </p:sp>
        </p:grpSp>
        <p:grpSp>
          <p:nvGrpSpPr>
            <p:cNvPr id="123" name="Google Shape;123;p16"/>
            <p:cNvGrpSpPr/>
            <p:nvPr/>
          </p:nvGrpSpPr>
          <p:grpSpPr>
            <a:xfrm>
              <a:off x="6156001" y="3269580"/>
              <a:ext cx="2628007" cy="1176012"/>
              <a:chOff x="360000" y="2814288"/>
              <a:chExt cx="2808000" cy="1176012"/>
            </a:xfrm>
          </p:grpSpPr>
          <p:sp>
            <p:nvSpPr>
              <p:cNvPr id="124" name="Google Shape;124;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a:t>
                </a:r>
                <a:r>
                  <a:rPr lang="en-GB" sz="1000">
                    <a:solidFill>
                      <a:srgbClr val="FFFFFF"/>
                    </a:solidFill>
                    <a:latin typeface="Inter Medium"/>
                    <a:ea typeface="Inter Medium"/>
                    <a:cs typeface="Inter Medium"/>
                    <a:sym typeface="Inter Medium"/>
                  </a:rPr>
                  <a:t>COLUMNS</a:t>
                </a:r>
                <a:endParaRPr b="0" i="0" sz="1000" u="none" cap="none" strike="noStrike">
                  <a:solidFill>
                    <a:srgbClr val="FFFFFF"/>
                  </a:solidFill>
                  <a:latin typeface="Inter Medium"/>
                  <a:ea typeface="Inter Medium"/>
                  <a:cs typeface="Inter Medium"/>
                  <a:sym typeface="Inter Medium"/>
                </a:endParaRPr>
              </a:p>
            </p:txBody>
          </p:sp>
          <p:sp>
            <p:nvSpPr>
              <p:cNvPr id="125" name="Google Shape;125;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1100"/>
                  <a:buFont typeface="Arial"/>
                  <a:buNone/>
                </a:pPr>
                <a:r>
                  <a:rPr b="1" lang="en-GB" sz="3200">
                    <a:solidFill>
                      <a:srgbClr val="3B82F6"/>
                    </a:solidFill>
                    <a:latin typeface="Inter"/>
                    <a:ea typeface="Inter"/>
                    <a:cs typeface="Inter"/>
                    <a:sym typeface="Inter"/>
                  </a:rPr>
                  <a:t>16</a:t>
                </a:r>
                <a:endParaRPr b="1" i="0" sz="3200" u="none" cap="none" strike="noStrike">
                  <a:solidFill>
                    <a:srgbClr val="3B82F6"/>
                  </a:solidFill>
                  <a:latin typeface="Inter"/>
                  <a:ea typeface="Inter"/>
                  <a:cs typeface="Inter"/>
                  <a:sym typeface="Inter"/>
                </a:endParaRPr>
              </a:p>
            </p:txBody>
          </p:sp>
          <p:sp>
            <p:nvSpPr>
              <p:cNvPr id="126" name="Google Shape;126;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lang="en-GB" sz="800">
                    <a:solidFill>
                      <a:srgbClr val="BABEC7"/>
                    </a:solidFill>
                    <a:latin typeface="Inter"/>
                    <a:ea typeface="Inter"/>
                    <a:cs typeface="Inter"/>
                    <a:sym typeface="Inter"/>
                  </a:rPr>
                  <a:t>We originally had this much columns to deal with</a:t>
                </a:r>
                <a:endParaRPr b="0" i="0" sz="800" u="none" cap="none" strike="noStrike">
                  <a:solidFill>
                    <a:srgbClr val="BABEC7"/>
                  </a:solidFill>
                  <a:latin typeface="Inter"/>
                  <a:ea typeface="Inter"/>
                  <a:cs typeface="Inter"/>
                  <a:sym typeface="Inter"/>
                </a:endParaRPr>
              </a:p>
            </p:txBody>
          </p:sp>
        </p:grpSp>
        <p:cxnSp>
          <p:nvCxnSpPr>
            <p:cNvPr id="127" name="Google Shape;127;p16"/>
            <p:cNvCxnSpPr/>
            <p:nvPr/>
          </p:nvCxnSpPr>
          <p:spPr>
            <a:xfrm>
              <a:off x="360000" y="3299225"/>
              <a:ext cx="0" cy="1117500"/>
            </a:xfrm>
            <a:prstGeom prst="straightConnector1">
              <a:avLst/>
            </a:prstGeom>
            <a:noFill/>
            <a:ln cap="flat" cmpd="sng" w="19050">
              <a:solidFill>
                <a:srgbClr val="485269"/>
              </a:solidFill>
              <a:prstDash val="solid"/>
              <a:round/>
              <a:headEnd len="sm" w="sm" type="none"/>
              <a:tailEnd len="sm" w="sm" type="none"/>
            </a:ln>
          </p:spPr>
        </p:cxnSp>
        <p:cxnSp>
          <p:nvCxnSpPr>
            <p:cNvPr id="128" name="Google Shape;128;p16"/>
            <p:cNvCxnSpPr/>
            <p:nvPr/>
          </p:nvCxnSpPr>
          <p:spPr>
            <a:xfrm>
              <a:off x="3168000" y="3299225"/>
              <a:ext cx="0" cy="1117500"/>
            </a:xfrm>
            <a:prstGeom prst="straightConnector1">
              <a:avLst/>
            </a:prstGeom>
            <a:noFill/>
            <a:ln cap="flat" cmpd="sng" w="19050">
              <a:solidFill>
                <a:srgbClr val="485269"/>
              </a:solidFill>
              <a:prstDash val="solid"/>
              <a:round/>
              <a:headEnd len="sm" w="sm" type="none"/>
              <a:tailEnd len="sm" w="sm" type="none"/>
            </a:ln>
          </p:spPr>
        </p:cxnSp>
        <p:cxnSp>
          <p:nvCxnSpPr>
            <p:cNvPr id="129" name="Google Shape;129;p16"/>
            <p:cNvCxnSpPr/>
            <p:nvPr/>
          </p:nvCxnSpPr>
          <p:spPr>
            <a:xfrm>
              <a:off x="5975900" y="3299225"/>
              <a:ext cx="0" cy="1117500"/>
            </a:xfrm>
            <a:prstGeom prst="straightConnector1">
              <a:avLst/>
            </a:prstGeom>
            <a:noFill/>
            <a:ln cap="flat" cmpd="sng" w="19050">
              <a:solidFill>
                <a:srgbClr val="485269"/>
              </a:solidFill>
              <a:prstDash val="solid"/>
              <a:round/>
              <a:headEnd len="sm" w="sm" type="none"/>
              <a:tailEnd len="sm" w="sm" type="none"/>
            </a:ln>
          </p:spPr>
        </p:cxnSp>
      </p:grpSp>
      <p:sp>
        <p:nvSpPr>
          <p:cNvPr id="130" name="Google Shape;130;p1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31" name="Google Shape;131;p16"/>
          <p:cNvSpPr txBox="1"/>
          <p:nvPr/>
        </p:nvSpPr>
        <p:spPr>
          <a:xfrm>
            <a:off x="358350" y="898050"/>
            <a:ext cx="8027100" cy="861900"/>
          </a:xfrm>
          <a:prstGeom prst="rect">
            <a:avLst/>
          </a:prstGeom>
          <a:noFill/>
          <a:ln>
            <a:noFill/>
          </a:ln>
        </p:spPr>
        <p:txBody>
          <a:bodyPr anchorCtr="0" anchor="t" bIns="0" lIns="0" spcFirstLastPara="1" rIns="360000" wrap="square" tIns="0">
            <a:spAutoFit/>
          </a:bodyPr>
          <a:lstStyle/>
          <a:p>
            <a:pPr indent="0" lvl="0" marL="0" marR="0" rtl="0" algn="just">
              <a:lnSpc>
                <a:spcPct val="115000"/>
              </a:lnSpc>
              <a:spcBef>
                <a:spcPts val="0"/>
              </a:spcBef>
              <a:spcAft>
                <a:spcPts val="0"/>
              </a:spcAft>
              <a:buNone/>
            </a:pPr>
            <a:r>
              <a:rPr lang="en-GB" sz="1000">
                <a:solidFill>
                  <a:srgbClr val="485269"/>
                </a:solidFill>
                <a:latin typeface="Inter"/>
                <a:ea typeface="Inter"/>
                <a:cs typeface="Inter"/>
                <a:sym typeface="Inter"/>
              </a:rPr>
              <a:t>Lack of comprehensive cybersecurity risk analysis system hinders effective vulnerability identification, assessment, and mitigation. Existing methods lack integration of crucial vulnerability information, leaving networks exposed to security breaches, compromising data integrity and confidentiality. Urgent need for a robust solution leveraging CISA Known Exploited Vulnerabilities catalog to provide actionable insights for proactive network protection and risk mitigation against evolving cyber threats.</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3">
            <a:alphaModFix/>
          </a:blip>
          <a:srcRect b="0" l="26191" r="32903" t="0"/>
          <a:stretch/>
        </p:blipFill>
        <p:spPr>
          <a:xfrm>
            <a:off x="4932000" y="0"/>
            <a:ext cx="4212000" cy="5143500"/>
          </a:xfrm>
          <a:prstGeom prst="rect">
            <a:avLst/>
          </a:prstGeom>
          <a:noFill/>
          <a:ln>
            <a:noFill/>
          </a:ln>
        </p:spPr>
      </p:pic>
      <p:sp>
        <p:nvSpPr>
          <p:cNvPr id="137" name="Google Shape;137;p17"/>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Aims and Objectives</a:t>
            </a:r>
            <a:endParaRPr b="1" i="0" sz="2400" u="none" cap="none" strike="noStrike">
              <a:solidFill>
                <a:srgbClr val="3B82F6"/>
              </a:solidFill>
              <a:latin typeface="Inter"/>
              <a:ea typeface="Inter"/>
              <a:cs typeface="Inter"/>
              <a:sym typeface="Inter"/>
            </a:endParaRPr>
          </a:p>
        </p:txBody>
      </p:sp>
      <p:sp>
        <p:nvSpPr>
          <p:cNvPr id="138" name="Google Shape;138;p17"/>
          <p:cNvSpPr txBox="1"/>
          <p:nvPr/>
        </p:nvSpPr>
        <p:spPr>
          <a:xfrm>
            <a:off x="360000" y="1465275"/>
            <a:ext cx="4212000" cy="1038900"/>
          </a:xfrm>
          <a:prstGeom prst="rect">
            <a:avLst/>
          </a:prstGeom>
          <a:noFill/>
          <a:ln>
            <a:noFill/>
          </a:ln>
        </p:spPr>
        <p:txBody>
          <a:bodyPr anchorCtr="0" anchor="t" bIns="0" lIns="0" spcFirstLastPara="1" rIns="360000" wrap="square" tIns="0">
            <a:spAutoFit/>
          </a:bodyPr>
          <a:lstStyle/>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Generate meaningful insights from the vulnerability analysis to identify potential risks and threats.</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Offer recommendations and actionable steps to mitigate identified vulnerabilities.</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Enable organizations and individuals to take proactive measures to protect their networks and data.</a:t>
            </a:r>
            <a:endParaRPr b="0" i="0" sz="1000" u="none" cap="none" strike="noStrike">
              <a:solidFill>
                <a:srgbClr val="485269"/>
              </a:solidFill>
              <a:latin typeface="Inter"/>
              <a:ea typeface="Inter"/>
              <a:cs typeface="Inter"/>
              <a:sym typeface="Inter"/>
            </a:endParaRPr>
          </a:p>
        </p:txBody>
      </p:sp>
      <p:sp>
        <p:nvSpPr>
          <p:cNvPr id="139" name="Google Shape;139;p17"/>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nvSpPr>
        <p:spPr>
          <a:xfrm>
            <a:off x="355025" y="1494727"/>
            <a:ext cx="4212000" cy="350400"/>
          </a:xfrm>
          <a:prstGeom prst="rect">
            <a:avLst/>
          </a:prstGeom>
          <a:noFill/>
          <a:ln>
            <a:noFill/>
          </a:ln>
        </p:spPr>
        <p:txBody>
          <a:bodyPr anchorCtr="0" anchor="t" bIns="36000" lIns="0" spcFirstLastPara="1" rIns="36000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1A2744"/>
                </a:solidFill>
                <a:latin typeface="Inter"/>
                <a:ea typeface="Inter"/>
                <a:cs typeface="Inter"/>
                <a:sym typeface="Inter"/>
              </a:rPr>
              <a:t>Data Wrangling</a:t>
            </a:r>
            <a:endParaRPr b="1" i="0" sz="2400" u="none" cap="none" strike="noStrike">
              <a:solidFill>
                <a:srgbClr val="1A2744"/>
              </a:solidFill>
              <a:latin typeface="Inter"/>
              <a:ea typeface="Inter"/>
              <a:cs typeface="Inter"/>
              <a:sym typeface="Inter"/>
            </a:endParaRPr>
          </a:p>
        </p:txBody>
      </p:sp>
      <p:grpSp>
        <p:nvGrpSpPr>
          <p:cNvPr id="145" name="Google Shape;145;p18"/>
          <p:cNvGrpSpPr/>
          <p:nvPr/>
        </p:nvGrpSpPr>
        <p:grpSpPr>
          <a:xfrm>
            <a:off x="5097377" y="737400"/>
            <a:ext cx="4046677" cy="3668700"/>
            <a:chOff x="4572000" y="962400"/>
            <a:chExt cx="4572000" cy="3668700"/>
          </a:xfrm>
        </p:grpSpPr>
        <p:grpSp>
          <p:nvGrpSpPr>
            <p:cNvPr id="146" name="Google Shape;146;p18"/>
            <p:cNvGrpSpPr/>
            <p:nvPr/>
          </p:nvGrpSpPr>
          <p:grpSpPr>
            <a:xfrm>
              <a:off x="4572000" y="962400"/>
              <a:ext cx="4572000" cy="1080000"/>
              <a:chOff x="4572000" y="810000"/>
              <a:chExt cx="4572000" cy="1080000"/>
            </a:xfrm>
          </p:grpSpPr>
          <p:sp>
            <p:nvSpPr>
              <p:cNvPr id="147" name="Google Shape;147;p18"/>
              <p:cNvSpPr/>
              <p:nvPr/>
            </p:nvSpPr>
            <p:spPr>
              <a:xfrm>
                <a:off x="4572000" y="810000"/>
                <a:ext cx="1080000" cy="1080000"/>
              </a:xfrm>
              <a:prstGeom prst="ellipse">
                <a:avLst/>
              </a:prstGeom>
              <a:solidFill>
                <a:srgbClr val="3B8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8"/>
              <p:cNvSpPr/>
              <p:nvPr/>
            </p:nvSpPr>
            <p:spPr>
              <a:xfrm>
                <a:off x="5154900" y="810000"/>
                <a:ext cx="3989100" cy="1080000"/>
              </a:xfrm>
              <a:prstGeom prst="rect">
                <a:avLst/>
              </a:prstGeom>
              <a:solidFill>
                <a:srgbClr val="3B8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18"/>
            <p:cNvSpPr txBox="1"/>
            <p:nvPr/>
          </p:nvSpPr>
          <p:spPr>
            <a:xfrm>
              <a:off x="5017725" y="115747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622</a:t>
              </a:r>
              <a:endParaRPr b="0" i="0" sz="6000" u="none" cap="none" strike="noStrike">
                <a:solidFill>
                  <a:srgbClr val="FFFFFF"/>
                </a:solidFill>
                <a:latin typeface="Inter"/>
                <a:ea typeface="Inter"/>
                <a:cs typeface="Inter"/>
                <a:sym typeface="Inter"/>
              </a:endParaRPr>
            </a:p>
          </p:txBody>
        </p:sp>
        <p:sp>
          <p:nvSpPr>
            <p:cNvPr id="150" name="Google Shape;150;p18"/>
            <p:cNvSpPr txBox="1"/>
            <p:nvPr/>
          </p:nvSpPr>
          <p:spPr>
            <a:xfrm>
              <a:off x="6686625" y="1286850"/>
              <a:ext cx="2097300" cy="4311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Unique Identifiers (cve_id)</a:t>
              </a:r>
              <a:endParaRPr b="0" i="0" sz="1400" u="none" cap="none" strike="noStrike">
                <a:solidFill>
                  <a:srgbClr val="FFFFFF"/>
                </a:solidFill>
                <a:latin typeface="Inter"/>
                <a:ea typeface="Inter"/>
                <a:cs typeface="Inter"/>
                <a:sym typeface="Inter"/>
              </a:endParaRPr>
            </a:p>
          </p:txBody>
        </p:sp>
        <p:grpSp>
          <p:nvGrpSpPr>
            <p:cNvPr id="151" name="Google Shape;151;p18"/>
            <p:cNvGrpSpPr/>
            <p:nvPr/>
          </p:nvGrpSpPr>
          <p:grpSpPr>
            <a:xfrm>
              <a:off x="4572000" y="2256750"/>
              <a:ext cx="4572000" cy="1080000"/>
              <a:chOff x="4572000" y="2256750"/>
              <a:chExt cx="4572000" cy="1080000"/>
            </a:xfrm>
          </p:grpSpPr>
          <p:sp>
            <p:nvSpPr>
              <p:cNvPr id="152" name="Google Shape;152;p18"/>
              <p:cNvSpPr/>
              <p:nvPr/>
            </p:nvSpPr>
            <p:spPr>
              <a:xfrm>
                <a:off x="4572000" y="2256750"/>
                <a:ext cx="1080000" cy="1080000"/>
              </a:xfrm>
              <a:prstGeom prst="ellipse">
                <a:avLst/>
              </a:prstGeom>
              <a:solidFill>
                <a:srgbClr val="F76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8"/>
              <p:cNvSpPr/>
              <p:nvPr/>
            </p:nvSpPr>
            <p:spPr>
              <a:xfrm>
                <a:off x="5154900" y="2256750"/>
                <a:ext cx="3989100" cy="1080000"/>
              </a:xfrm>
              <a:prstGeom prst="rect">
                <a:avLst/>
              </a:prstGeom>
              <a:solidFill>
                <a:srgbClr val="F76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18"/>
            <p:cNvSpPr txBox="1"/>
            <p:nvPr/>
          </p:nvSpPr>
          <p:spPr>
            <a:xfrm>
              <a:off x="5017725" y="245182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15</a:t>
              </a:r>
              <a:endParaRPr b="0" i="0" sz="6000" u="none" cap="none" strike="noStrike">
                <a:solidFill>
                  <a:srgbClr val="FFFFFF"/>
                </a:solidFill>
                <a:latin typeface="Inter"/>
                <a:ea typeface="Inter"/>
                <a:cs typeface="Inter"/>
                <a:sym typeface="Inter"/>
              </a:endParaRPr>
            </a:p>
          </p:txBody>
        </p:sp>
        <p:grpSp>
          <p:nvGrpSpPr>
            <p:cNvPr id="155" name="Google Shape;155;p18"/>
            <p:cNvGrpSpPr/>
            <p:nvPr/>
          </p:nvGrpSpPr>
          <p:grpSpPr>
            <a:xfrm>
              <a:off x="4572000" y="3551100"/>
              <a:ext cx="4572000" cy="1080000"/>
              <a:chOff x="4572000" y="3703500"/>
              <a:chExt cx="4572000" cy="1080000"/>
            </a:xfrm>
          </p:grpSpPr>
          <p:sp>
            <p:nvSpPr>
              <p:cNvPr id="156" name="Google Shape;156;p18"/>
              <p:cNvSpPr/>
              <p:nvPr/>
            </p:nvSpPr>
            <p:spPr>
              <a:xfrm>
                <a:off x="4572000" y="3703500"/>
                <a:ext cx="1080000" cy="1080000"/>
              </a:xfrm>
              <a:prstGeom prst="ellipse">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a:off x="5154900" y="3703500"/>
                <a:ext cx="3989100" cy="1080000"/>
              </a:xfrm>
              <a:prstGeom prst="rect">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18"/>
            <p:cNvSpPr txBox="1"/>
            <p:nvPr/>
          </p:nvSpPr>
          <p:spPr>
            <a:xfrm>
              <a:off x="5017725" y="374617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0</a:t>
              </a:r>
              <a:endParaRPr b="0" i="0" sz="6000" u="none" cap="none" strike="noStrike">
                <a:solidFill>
                  <a:srgbClr val="FFFFFF"/>
                </a:solidFill>
                <a:latin typeface="Inter"/>
                <a:ea typeface="Inter"/>
                <a:cs typeface="Inter"/>
                <a:sym typeface="Inter"/>
              </a:endParaRPr>
            </a:p>
          </p:txBody>
        </p:sp>
        <p:sp>
          <p:nvSpPr>
            <p:cNvPr id="159" name="Google Shape;159;p18"/>
            <p:cNvSpPr txBox="1"/>
            <p:nvPr/>
          </p:nvSpPr>
          <p:spPr>
            <a:xfrm>
              <a:off x="6618780" y="2639138"/>
              <a:ext cx="2097300" cy="2154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Columns</a:t>
              </a:r>
              <a:endParaRPr b="0" i="0" sz="1400" u="none" cap="none" strike="noStrike">
                <a:solidFill>
                  <a:srgbClr val="FFFFFF"/>
                </a:solidFill>
                <a:latin typeface="Inter"/>
                <a:ea typeface="Inter"/>
                <a:cs typeface="Inter"/>
                <a:sym typeface="Inter"/>
              </a:endParaRPr>
            </a:p>
          </p:txBody>
        </p:sp>
        <p:sp>
          <p:nvSpPr>
            <p:cNvPr id="160" name="Google Shape;160;p18"/>
            <p:cNvSpPr txBox="1"/>
            <p:nvPr/>
          </p:nvSpPr>
          <p:spPr>
            <a:xfrm>
              <a:off x="6686625" y="3996450"/>
              <a:ext cx="2097300" cy="2154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Null Entries</a:t>
              </a:r>
              <a:endParaRPr b="0" i="0" sz="1400" u="none" cap="none" strike="noStrike">
                <a:solidFill>
                  <a:srgbClr val="FFFFFF"/>
                </a:solidFill>
                <a:latin typeface="Inter"/>
                <a:ea typeface="Inter"/>
                <a:cs typeface="Inter"/>
                <a:sym typeface="Inter"/>
              </a:endParaRPr>
            </a:p>
          </p:txBody>
        </p:sp>
      </p:grpSp>
      <p:sp>
        <p:nvSpPr>
          <p:cNvPr id="161" name="Google Shape;161;p1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62" name="Google Shape;162;p18"/>
          <p:cNvSpPr txBox="1"/>
          <p:nvPr/>
        </p:nvSpPr>
        <p:spPr>
          <a:xfrm>
            <a:off x="824675" y="2190750"/>
            <a:ext cx="3965100" cy="1392900"/>
          </a:xfrm>
          <a:prstGeom prst="rect">
            <a:avLst/>
          </a:prstGeom>
          <a:noFill/>
          <a:ln>
            <a:noFill/>
          </a:ln>
        </p:spPr>
        <p:txBody>
          <a:bodyPr anchorCtr="0" anchor="t" bIns="0" lIns="0" spcFirstLastPara="1" rIns="360000" wrap="square" tIns="0">
            <a:spAutoFit/>
          </a:bodyPr>
          <a:lstStyle/>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Imported the Zipped file of data, unzipped, and combined the datasets</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Did a quick check on the dataset, using a dot describe function</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Check for columns with null entries and duplicated cve_ids</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Handle the null entries and duplicated unique Identifiers (cve_id)</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nvPicPr>
        <p:blipFill rotWithShape="1">
          <a:blip r:embed="rId3">
            <a:alphaModFix/>
          </a:blip>
          <a:srcRect b="0" l="41739" r="20051" t="0"/>
          <a:stretch/>
        </p:blipFill>
        <p:spPr>
          <a:xfrm>
            <a:off x="6193350" y="0"/>
            <a:ext cx="2950650" cy="5143499"/>
          </a:xfrm>
          <a:prstGeom prst="rect">
            <a:avLst/>
          </a:prstGeom>
          <a:noFill/>
          <a:ln>
            <a:noFill/>
          </a:ln>
        </p:spPr>
      </p:pic>
      <p:sp>
        <p:nvSpPr>
          <p:cNvPr id="168" name="Google Shape;168;p19"/>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Further Preprocessing</a:t>
            </a:r>
            <a:endParaRPr b="1" i="0" sz="2400" u="none" cap="none" strike="noStrike">
              <a:solidFill>
                <a:srgbClr val="3B82F6"/>
              </a:solidFill>
              <a:latin typeface="Inter"/>
              <a:ea typeface="Inter"/>
              <a:cs typeface="Inter"/>
              <a:sym typeface="Inter"/>
            </a:endParaRPr>
          </a:p>
        </p:txBody>
      </p:sp>
      <p:sp>
        <p:nvSpPr>
          <p:cNvPr id="169" name="Google Shape;169;p19"/>
          <p:cNvSpPr txBox="1"/>
          <p:nvPr/>
        </p:nvSpPr>
        <p:spPr>
          <a:xfrm>
            <a:off x="817200" y="1472400"/>
            <a:ext cx="2160900" cy="193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0" i="0" lang="en-GB" sz="1400" u="none" cap="none" strike="noStrike">
                <a:solidFill>
                  <a:srgbClr val="1A2744"/>
                </a:solidFill>
                <a:latin typeface="Inter Medium"/>
                <a:ea typeface="Inter Medium"/>
                <a:cs typeface="Inter Medium"/>
                <a:sym typeface="Inter Medium"/>
              </a:rPr>
              <a:t>What we did</a:t>
            </a:r>
            <a:endParaRPr b="0" i="0" sz="1400" u="none" cap="none" strike="noStrike">
              <a:solidFill>
                <a:srgbClr val="1A2744"/>
              </a:solidFill>
              <a:latin typeface="Inter Medium"/>
              <a:ea typeface="Inter Medium"/>
              <a:cs typeface="Inter Medium"/>
              <a:sym typeface="Inter Medium"/>
            </a:endParaRPr>
          </a:p>
        </p:txBody>
      </p:sp>
      <p:sp>
        <p:nvSpPr>
          <p:cNvPr id="170" name="Google Shape;170;p19"/>
          <p:cNvSpPr txBox="1"/>
          <p:nvPr/>
        </p:nvSpPr>
        <p:spPr>
          <a:xfrm>
            <a:off x="1687525" y="3676897"/>
            <a:ext cx="385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New cols. With converted categorical cols.</a:t>
            </a:r>
            <a:endParaRPr b="0" i="0" sz="1200" u="none" cap="none" strike="noStrike">
              <a:solidFill>
                <a:srgbClr val="3B82F6"/>
              </a:solidFill>
              <a:latin typeface="Inter ExtraBold"/>
              <a:ea typeface="Inter ExtraBold"/>
              <a:cs typeface="Inter ExtraBold"/>
              <a:sym typeface="Inter ExtraBold"/>
            </a:endParaRPr>
          </a:p>
        </p:txBody>
      </p:sp>
      <p:sp>
        <p:nvSpPr>
          <p:cNvPr id="171" name="Google Shape;171;p19"/>
          <p:cNvSpPr txBox="1"/>
          <p:nvPr/>
        </p:nvSpPr>
        <p:spPr>
          <a:xfrm>
            <a:off x="1687525" y="3952297"/>
            <a:ext cx="385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We converted some columns relevant for our analysis from categorical to numerical</a:t>
            </a:r>
            <a:endParaRPr b="0" i="0" sz="900" u="none" cap="none" strike="noStrike">
              <a:solidFill>
                <a:srgbClr val="1A2744"/>
              </a:solidFill>
              <a:latin typeface="Inter"/>
              <a:ea typeface="Inter"/>
              <a:cs typeface="Inter"/>
              <a:sym typeface="Inter"/>
            </a:endParaRPr>
          </a:p>
        </p:txBody>
      </p:sp>
      <p:sp>
        <p:nvSpPr>
          <p:cNvPr id="172" name="Google Shape;172;p19"/>
          <p:cNvSpPr/>
          <p:nvPr/>
        </p:nvSpPr>
        <p:spPr>
          <a:xfrm>
            <a:off x="977075" y="3749428"/>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txBox="1"/>
          <p:nvPr/>
        </p:nvSpPr>
        <p:spPr>
          <a:xfrm>
            <a:off x="1687525" y="1764972"/>
            <a:ext cx="385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Convert data columns to Datetime data type</a:t>
            </a:r>
            <a:endParaRPr b="0" i="0" sz="1200" u="none" cap="none" strike="noStrike">
              <a:solidFill>
                <a:srgbClr val="3B82F6"/>
              </a:solidFill>
              <a:latin typeface="Inter ExtraBold"/>
              <a:ea typeface="Inter ExtraBold"/>
              <a:cs typeface="Inter ExtraBold"/>
              <a:sym typeface="Inter ExtraBold"/>
            </a:endParaRPr>
          </a:p>
        </p:txBody>
      </p:sp>
      <p:sp>
        <p:nvSpPr>
          <p:cNvPr id="174" name="Google Shape;174;p19"/>
          <p:cNvSpPr txBox="1"/>
          <p:nvPr/>
        </p:nvSpPr>
        <p:spPr>
          <a:xfrm>
            <a:off x="1687525" y="2040372"/>
            <a:ext cx="385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Convert these columns (date_added, due_date, pub_date) to datetime dtypes for better analysis</a:t>
            </a:r>
            <a:endParaRPr b="0" i="0" sz="900" u="none" cap="none" strike="noStrike">
              <a:solidFill>
                <a:srgbClr val="1A2744"/>
              </a:solidFill>
              <a:latin typeface="Inter"/>
              <a:ea typeface="Inter"/>
              <a:cs typeface="Inter"/>
              <a:sym typeface="Inter"/>
            </a:endParaRPr>
          </a:p>
        </p:txBody>
      </p:sp>
      <p:sp>
        <p:nvSpPr>
          <p:cNvPr id="175" name="Google Shape;175;p19"/>
          <p:cNvSpPr/>
          <p:nvPr/>
        </p:nvSpPr>
        <p:spPr>
          <a:xfrm>
            <a:off x="977075" y="1764978"/>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txBox="1"/>
          <p:nvPr/>
        </p:nvSpPr>
        <p:spPr>
          <a:xfrm>
            <a:off x="1687550" y="2608688"/>
            <a:ext cx="403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New cols. with extracted info from datetime cols.</a:t>
            </a:r>
            <a:endParaRPr b="0" i="0" sz="1200" u="none" cap="none" strike="noStrike">
              <a:solidFill>
                <a:srgbClr val="3B82F6"/>
              </a:solidFill>
              <a:latin typeface="Inter ExtraBold"/>
              <a:ea typeface="Inter ExtraBold"/>
              <a:cs typeface="Inter ExtraBold"/>
              <a:sym typeface="Inter ExtraBold"/>
            </a:endParaRPr>
          </a:p>
        </p:txBody>
      </p:sp>
      <p:sp>
        <p:nvSpPr>
          <p:cNvPr id="177" name="Google Shape;177;p19"/>
          <p:cNvSpPr txBox="1"/>
          <p:nvPr/>
        </p:nvSpPr>
        <p:spPr>
          <a:xfrm>
            <a:off x="1687525" y="2884088"/>
            <a:ext cx="403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From the new datetime dtype columns, we further preprocess it to extract the day of the week and the month</a:t>
            </a:r>
            <a:endParaRPr b="0" i="0" sz="900" u="none" cap="none" strike="noStrike">
              <a:solidFill>
                <a:srgbClr val="1A2744"/>
              </a:solidFill>
              <a:latin typeface="Inter"/>
              <a:ea typeface="Inter"/>
              <a:cs typeface="Inter"/>
              <a:sym typeface="Inter"/>
            </a:endParaRPr>
          </a:p>
        </p:txBody>
      </p:sp>
      <p:sp>
        <p:nvSpPr>
          <p:cNvPr id="178" name="Google Shape;178;p19"/>
          <p:cNvSpPr/>
          <p:nvPr/>
        </p:nvSpPr>
        <p:spPr>
          <a:xfrm>
            <a:off x="977075" y="2721641"/>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19"/>
          <p:cNvPicPr preferRelativeResize="0"/>
          <p:nvPr/>
        </p:nvPicPr>
        <p:blipFill rotWithShape="1">
          <a:blip r:embed="rId4">
            <a:alphaModFix/>
          </a:blip>
          <a:srcRect b="0" l="0" r="0" t="0"/>
          <a:stretch/>
        </p:blipFill>
        <p:spPr>
          <a:xfrm>
            <a:off x="1067075" y="1854978"/>
            <a:ext cx="360000" cy="360000"/>
          </a:xfrm>
          <a:prstGeom prst="rect">
            <a:avLst/>
          </a:prstGeom>
          <a:noFill/>
          <a:ln>
            <a:noFill/>
          </a:ln>
        </p:spPr>
      </p:pic>
      <p:pic>
        <p:nvPicPr>
          <p:cNvPr id="180" name="Google Shape;180;p19"/>
          <p:cNvPicPr preferRelativeResize="0"/>
          <p:nvPr/>
        </p:nvPicPr>
        <p:blipFill rotWithShape="1">
          <a:blip r:embed="rId5">
            <a:alphaModFix/>
          </a:blip>
          <a:srcRect b="0" l="0" r="0" t="0"/>
          <a:stretch/>
        </p:blipFill>
        <p:spPr>
          <a:xfrm>
            <a:off x="1058365" y="2811641"/>
            <a:ext cx="377420" cy="360000"/>
          </a:xfrm>
          <a:prstGeom prst="rect">
            <a:avLst/>
          </a:prstGeom>
          <a:noFill/>
          <a:ln>
            <a:noFill/>
          </a:ln>
        </p:spPr>
      </p:pic>
      <p:sp>
        <p:nvSpPr>
          <p:cNvPr id="181" name="Google Shape;181;p1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182" name="Google Shape;182;p19"/>
          <p:cNvPicPr preferRelativeResize="0"/>
          <p:nvPr/>
        </p:nvPicPr>
        <p:blipFill rotWithShape="1">
          <a:blip r:embed="rId6">
            <a:alphaModFix/>
          </a:blip>
          <a:srcRect b="0" l="0" r="0" t="0"/>
          <a:stretch/>
        </p:blipFill>
        <p:spPr>
          <a:xfrm>
            <a:off x="1102725" y="3874003"/>
            <a:ext cx="288000" cy="28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2079150" y="1296675"/>
            <a:ext cx="4985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Data visualization</a:t>
            </a:r>
            <a:r>
              <a:rPr b="1" lang="en-GB" sz="2400">
                <a:solidFill>
                  <a:srgbClr val="3B82F6"/>
                </a:solidFill>
                <a:latin typeface="Inter"/>
                <a:ea typeface="Inter"/>
                <a:cs typeface="Inter"/>
                <a:sym typeface="Inter"/>
              </a:rPr>
              <a:t> With PowerBI</a:t>
            </a:r>
            <a:endParaRPr b="1" i="0" sz="2400" u="none" cap="none" strike="noStrike">
              <a:solidFill>
                <a:srgbClr val="3B82F6"/>
              </a:solidFill>
              <a:latin typeface="Inter"/>
              <a:ea typeface="Inter"/>
              <a:cs typeface="Inter"/>
              <a:sym typeface="Inter"/>
            </a:endParaRPr>
          </a:p>
        </p:txBody>
      </p:sp>
      <p:pic>
        <p:nvPicPr>
          <p:cNvPr id="188" name="Google Shape;188;p20"/>
          <p:cNvPicPr preferRelativeResize="0"/>
          <p:nvPr/>
        </p:nvPicPr>
        <p:blipFill rotWithShape="1">
          <a:blip r:embed="rId3">
            <a:alphaModFix/>
          </a:blip>
          <a:srcRect b="36199" l="0" r="0" t="36196"/>
          <a:stretch/>
        </p:blipFill>
        <p:spPr>
          <a:xfrm>
            <a:off x="-1" y="3368750"/>
            <a:ext cx="9144000" cy="1774751"/>
          </a:xfrm>
          <a:prstGeom prst="rect">
            <a:avLst/>
          </a:prstGeom>
          <a:noFill/>
          <a:ln>
            <a:noFill/>
          </a:ln>
        </p:spPr>
      </p:pic>
      <p:sp>
        <p:nvSpPr>
          <p:cNvPr id="189" name="Google Shape;189;p20"/>
          <p:cNvSpPr txBox="1"/>
          <p:nvPr/>
        </p:nvSpPr>
        <p:spPr>
          <a:xfrm>
            <a:off x="3246450" y="1751975"/>
            <a:ext cx="26511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lang="en-GB">
                <a:latin typeface="Inter Medium"/>
                <a:ea typeface="Inter Medium"/>
                <a:cs typeface="Inter Medium"/>
                <a:sym typeface="Inter Medium"/>
              </a:rPr>
              <a:t>Move to PowerBI</a:t>
            </a:r>
            <a:endParaRPr b="0" i="0" sz="1400" u="none" cap="none" strike="noStrike">
              <a:solidFill>
                <a:srgbClr val="1A2744"/>
              </a:solidFill>
              <a:latin typeface="Inter Medium"/>
              <a:ea typeface="Inter Medium"/>
              <a:cs typeface="Inter Medium"/>
              <a:sym typeface="Inter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195" name="Google Shape;195;p21"/>
          <p:cNvSpPr txBox="1"/>
          <p:nvPr/>
        </p:nvSpPr>
        <p:spPr>
          <a:xfrm>
            <a:off x="360000" y="8578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Severity Class distribution</a:t>
            </a:r>
            <a:endParaRPr b="0" i="0" sz="1400" u="none" cap="none" strike="noStrike">
              <a:solidFill>
                <a:srgbClr val="1A2744"/>
              </a:solidFill>
              <a:latin typeface="Inter Medium"/>
              <a:ea typeface="Inter Medium"/>
              <a:cs typeface="Inter Medium"/>
              <a:sym typeface="Inter Medium"/>
            </a:endParaRPr>
          </a:p>
        </p:txBody>
      </p:sp>
      <p:sp>
        <p:nvSpPr>
          <p:cNvPr id="196" name="Google Shape;196;p2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197" name="Google Shape;197;p21"/>
          <p:cNvPicPr preferRelativeResize="0"/>
          <p:nvPr/>
        </p:nvPicPr>
        <p:blipFill rotWithShape="1">
          <a:blip r:embed="rId3">
            <a:alphaModFix/>
          </a:blip>
          <a:srcRect b="0" l="0" r="0" t="0"/>
          <a:stretch/>
        </p:blipFill>
        <p:spPr>
          <a:xfrm>
            <a:off x="1190203" y="1242725"/>
            <a:ext cx="6858119" cy="354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ploreAI Theme">
  <a:themeElements>
    <a:clrScheme name="Simple Light">
      <a:dk1>
        <a:srgbClr val="FFFFFF"/>
      </a:dk1>
      <a:lt1>
        <a:srgbClr val="1A2744"/>
      </a:lt1>
      <a:dk2>
        <a:srgbClr val="485269"/>
      </a:dk2>
      <a:lt2>
        <a:srgbClr val="BABEC7"/>
      </a:lt2>
      <a:accent1>
        <a:srgbClr val="3B82F6"/>
      </a:accent1>
      <a:accent2>
        <a:srgbClr val="F76808"/>
      </a:accent2>
      <a:accent3>
        <a:srgbClr val="14A961"/>
      </a:accent3>
      <a:accent4>
        <a:srgbClr val="8E5AD1"/>
      </a:accent4>
      <a:accent5>
        <a:srgbClr val="FFC217"/>
      </a:accent5>
      <a:accent6>
        <a:srgbClr val="ED3F2E"/>
      </a:accent6>
      <a:hlink>
        <a:srgbClr val="3B82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